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83" r:id="rId4"/>
    <p:sldId id="258" r:id="rId5"/>
    <p:sldId id="259" r:id="rId6"/>
    <p:sldId id="284" r:id="rId7"/>
    <p:sldId id="289" r:id="rId8"/>
    <p:sldId id="290" r:id="rId9"/>
    <p:sldId id="291" r:id="rId10"/>
    <p:sldId id="260" r:id="rId11"/>
    <p:sldId id="285" r:id="rId12"/>
    <p:sldId id="262" r:id="rId13"/>
    <p:sldId id="288" r:id="rId14"/>
    <p:sldId id="264" r:id="rId15"/>
    <p:sldId id="265" r:id="rId16"/>
    <p:sldId id="266" r:id="rId17"/>
    <p:sldId id="267" r:id="rId18"/>
    <p:sldId id="286" r:id="rId19"/>
    <p:sldId id="269" r:id="rId20"/>
    <p:sldId id="271" r:id="rId21"/>
    <p:sldId id="287" r:id="rId22"/>
    <p:sldId id="272" r:id="rId23"/>
    <p:sldId id="273" r:id="rId24"/>
    <p:sldId id="279" r:id="rId25"/>
    <p:sldId id="282" r:id="rId26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56FDF6-02F4-42D6-8CDC-5A085C0FE914}" type="doc">
      <dgm:prSet loTypeId="urn:microsoft.com/office/officeart/2005/8/layout/list1" loCatId="list" qsTypeId="urn:microsoft.com/office/officeart/2005/8/quickstyle/simple3" qsCatId="simple" csTypeId="urn:microsoft.com/office/officeart/2005/8/colors/accent5_4" csCatId="accent5" phldr="1"/>
      <dgm:spPr/>
      <dgm:t>
        <a:bodyPr/>
        <a:lstStyle/>
        <a:p>
          <a:endParaRPr lang="en-IN"/>
        </a:p>
      </dgm:t>
    </dgm:pt>
    <dgm:pt modelId="{36106A87-6D91-4618-9C45-48299C503CB1}">
      <dgm:prSet phldrT="[Text]" custT="1"/>
      <dgm:spPr/>
      <dgm:t>
        <a:bodyPr/>
        <a:lstStyle/>
        <a:p>
          <a:r>
            <a:rPr lang="en-IN" sz="1800" dirty="0"/>
            <a:t>Tejas MS – Introduction to Conditional Formatting</a:t>
          </a:r>
        </a:p>
      </dgm:t>
    </dgm:pt>
    <dgm:pt modelId="{2B8974D2-01F4-41DA-B93B-C46461F3C7CB}" type="parTrans" cxnId="{19AA2B12-E661-4A67-BED3-81588F1B74D0}">
      <dgm:prSet/>
      <dgm:spPr/>
      <dgm:t>
        <a:bodyPr/>
        <a:lstStyle/>
        <a:p>
          <a:endParaRPr lang="en-IN"/>
        </a:p>
      </dgm:t>
    </dgm:pt>
    <dgm:pt modelId="{0C95264F-0B89-481D-A210-E9820258A88A}" type="sibTrans" cxnId="{19AA2B12-E661-4A67-BED3-81588F1B74D0}">
      <dgm:prSet/>
      <dgm:spPr/>
      <dgm:t>
        <a:bodyPr/>
        <a:lstStyle/>
        <a:p>
          <a:endParaRPr lang="en-IN"/>
        </a:p>
      </dgm:t>
    </dgm:pt>
    <dgm:pt modelId="{E28A0346-F701-492D-BB4B-9E7DC801B890}">
      <dgm:prSet phldrT="[Text]" custT="1"/>
      <dgm:spPr/>
      <dgm:t>
        <a:bodyPr/>
        <a:lstStyle/>
        <a:p>
          <a:r>
            <a:rPr lang="en-IN" sz="1800" dirty="0"/>
            <a:t>Smita Ravi Naik – Why Use Conditional Formatting</a:t>
          </a:r>
        </a:p>
      </dgm:t>
    </dgm:pt>
    <dgm:pt modelId="{70AA197A-B07F-4F33-BAD4-09F28F943658}" type="parTrans" cxnId="{140795F3-2047-41AB-8F37-89962C428F61}">
      <dgm:prSet/>
      <dgm:spPr/>
      <dgm:t>
        <a:bodyPr/>
        <a:lstStyle/>
        <a:p>
          <a:endParaRPr lang="en-IN"/>
        </a:p>
      </dgm:t>
    </dgm:pt>
    <dgm:pt modelId="{2FFCB860-E87D-4199-84FB-76F85177D44E}" type="sibTrans" cxnId="{140795F3-2047-41AB-8F37-89962C428F61}">
      <dgm:prSet/>
      <dgm:spPr/>
      <dgm:t>
        <a:bodyPr/>
        <a:lstStyle/>
        <a:p>
          <a:endParaRPr lang="en-IN"/>
        </a:p>
      </dgm:t>
    </dgm:pt>
    <dgm:pt modelId="{12F9F4A7-6E7F-4188-BF01-F995D12CCBC8}">
      <dgm:prSet phldrT="[Text]" custT="1"/>
      <dgm:spPr/>
      <dgm:t>
        <a:bodyPr/>
        <a:lstStyle/>
        <a:p>
          <a:r>
            <a:rPr lang="en-IN" sz="1800" dirty="0"/>
            <a:t>Madhusudhan R – </a:t>
          </a:r>
          <a:r>
            <a:rPr lang="en-US" sz="1800" dirty="0"/>
            <a:t>Where Can You Apply It</a:t>
          </a:r>
          <a:endParaRPr lang="en-IN" sz="1800" dirty="0"/>
        </a:p>
      </dgm:t>
    </dgm:pt>
    <dgm:pt modelId="{679DCF81-2173-44F9-A040-FE2FE6A22FBC}" type="parTrans" cxnId="{5DCDB58C-F6C2-4391-A9FD-0B47C3763BC9}">
      <dgm:prSet/>
      <dgm:spPr/>
      <dgm:t>
        <a:bodyPr/>
        <a:lstStyle/>
        <a:p>
          <a:endParaRPr lang="en-IN"/>
        </a:p>
      </dgm:t>
    </dgm:pt>
    <dgm:pt modelId="{DCB038E1-F34B-4E4E-B3B1-48E8ADB32F88}" type="sibTrans" cxnId="{5DCDB58C-F6C2-4391-A9FD-0B47C3763BC9}">
      <dgm:prSet/>
      <dgm:spPr/>
      <dgm:t>
        <a:bodyPr/>
        <a:lstStyle/>
        <a:p>
          <a:endParaRPr lang="en-IN"/>
        </a:p>
      </dgm:t>
    </dgm:pt>
    <dgm:pt modelId="{E701E9F6-64B0-4410-8167-01B1AA89F7FE}">
      <dgm:prSet phldrT="[Text]" custT="1"/>
      <dgm:spPr/>
      <dgm:t>
        <a:bodyPr/>
        <a:lstStyle/>
        <a:p>
          <a:r>
            <a:rPr lang="en-IN" sz="1800" dirty="0"/>
            <a:t>Vinod Kumar – Types of Conditional Formatting</a:t>
          </a:r>
        </a:p>
      </dgm:t>
    </dgm:pt>
    <dgm:pt modelId="{3AD3AC20-C237-44A8-B38E-911887707228}" type="parTrans" cxnId="{714DA238-1FA3-4A62-9169-30E45D6F8EE4}">
      <dgm:prSet/>
      <dgm:spPr/>
      <dgm:t>
        <a:bodyPr/>
        <a:lstStyle/>
        <a:p>
          <a:endParaRPr lang="en-IN"/>
        </a:p>
      </dgm:t>
    </dgm:pt>
    <dgm:pt modelId="{08CF7049-F18B-4C09-BF90-8D437279B8D5}" type="sibTrans" cxnId="{714DA238-1FA3-4A62-9169-30E45D6F8EE4}">
      <dgm:prSet/>
      <dgm:spPr/>
      <dgm:t>
        <a:bodyPr/>
        <a:lstStyle/>
        <a:p>
          <a:endParaRPr lang="en-IN"/>
        </a:p>
      </dgm:t>
    </dgm:pt>
    <dgm:pt modelId="{39CE38A9-A76D-4B58-9B39-C70A5A22CA42}">
      <dgm:prSet phldrT="[Text]" custT="1"/>
      <dgm:spPr/>
      <dgm:t>
        <a:bodyPr/>
        <a:lstStyle/>
        <a:p>
          <a:r>
            <a:rPr lang="en-IN" sz="1800" dirty="0"/>
            <a:t>Mohammad Faiz – Applying Conditional Formatting</a:t>
          </a:r>
        </a:p>
      </dgm:t>
    </dgm:pt>
    <dgm:pt modelId="{094693B2-3DD7-4820-BE27-BCAE52A5513E}" type="parTrans" cxnId="{0F01B80D-D76E-4C90-8C52-64155CAA9082}">
      <dgm:prSet/>
      <dgm:spPr/>
      <dgm:t>
        <a:bodyPr/>
        <a:lstStyle/>
        <a:p>
          <a:endParaRPr lang="en-IN"/>
        </a:p>
      </dgm:t>
    </dgm:pt>
    <dgm:pt modelId="{22C84FC3-605C-452B-AB49-5443F5DFBDF1}" type="sibTrans" cxnId="{0F01B80D-D76E-4C90-8C52-64155CAA9082}">
      <dgm:prSet/>
      <dgm:spPr/>
      <dgm:t>
        <a:bodyPr/>
        <a:lstStyle/>
        <a:p>
          <a:endParaRPr lang="en-IN"/>
        </a:p>
      </dgm:t>
    </dgm:pt>
    <dgm:pt modelId="{F12BB01B-299E-4094-810F-14E3A2FE878D}">
      <dgm:prSet phldrT="[Text]" custT="1"/>
      <dgm:spPr/>
      <dgm:t>
        <a:bodyPr/>
        <a:lstStyle/>
        <a:p>
          <a:r>
            <a:rPr lang="en-IN" sz="1800" dirty="0"/>
            <a:t>Veena – Example’s Background Colour, Icon</a:t>
          </a:r>
        </a:p>
      </dgm:t>
    </dgm:pt>
    <dgm:pt modelId="{A9B39611-61B2-4237-8AAA-5A7AC12770FC}" type="parTrans" cxnId="{938D5426-D2A8-4FE7-8846-3734070D68C1}">
      <dgm:prSet/>
      <dgm:spPr/>
      <dgm:t>
        <a:bodyPr/>
        <a:lstStyle/>
        <a:p>
          <a:endParaRPr lang="en-IN"/>
        </a:p>
      </dgm:t>
    </dgm:pt>
    <dgm:pt modelId="{80B9684F-02F9-4522-A1D4-FC5DD00E8A3C}" type="sibTrans" cxnId="{938D5426-D2A8-4FE7-8846-3734070D68C1}">
      <dgm:prSet/>
      <dgm:spPr/>
      <dgm:t>
        <a:bodyPr/>
        <a:lstStyle/>
        <a:p>
          <a:endParaRPr lang="en-IN"/>
        </a:p>
      </dgm:t>
    </dgm:pt>
    <dgm:pt modelId="{B2F9B832-E8C0-4395-BAE9-34C544505FB9}">
      <dgm:prSet custT="1"/>
      <dgm:spPr/>
      <dgm:t>
        <a:bodyPr/>
        <a:lstStyle/>
        <a:p>
          <a:r>
            <a:rPr lang="en-IN" sz="1800" dirty="0"/>
            <a:t>Gaurav Ranjan Samal - Field Value Based Formatting</a:t>
          </a:r>
        </a:p>
      </dgm:t>
    </dgm:pt>
    <dgm:pt modelId="{FCD33A1B-3514-41D3-AB85-E78F00092783}" type="parTrans" cxnId="{8B830991-6530-48A0-A957-D6DC826C2F86}">
      <dgm:prSet/>
      <dgm:spPr/>
      <dgm:t>
        <a:bodyPr/>
        <a:lstStyle/>
        <a:p>
          <a:endParaRPr lang="en-IN"/>
        </a:p>
      </dgm:t>
    </dgm:pt>
    <dgm:pt modelId="{6C1639DE-8AB6-4570-A60A-6A91BB0BE1BD}" type="sibTrans" cxnId="{8B830991-6530-48A0-A957-D6DC826C2F86}">
      <dgm:prSet/>
      <dgm:spPr/>
      <dgm:t>
        <a:bodyPr/>
        <a:lstStyle/>
        <a:p>
          <a:endParaRPr lang="en-IN"/>
        </a:p>
      </dgm:t>
    </dgm:pt>
    <dgm:pt modelId="{6A8FFDED-2090-4AD7-86EC-087290211E11}" type="pres">
      <dgm:prSet presAssocID="{3B56FDF6-02F4-42D6-8CDC-5A085C0FE914}" presName="linear" presStyleCnt="0">
        <dgm:presLayoutVars>
          <dgm:dir/>
          <dgm:animLvl val="lvl"/>
          <dgm:resizeHandles val="exact"/>
        </dgm:presLayoutVars>
      </dgm:prSet>
      <dgm:spPr/>
    </dgm:pt>
    <dgm:pt modelId="{F8687091-AFFD-4CF4-A69E-3EDB55083A44}" type="pres">
      <dgm:prSet presAssocID="{36106A87-6D91-4618-9C45-48299C503CB1}" presName="parentLin" presStyleCnt="0"/>
      <dgm:spPr/>
    </dgm:pt>
    <dgm:pt modelId="{113A531D-9231-47B6-84DF-D76412900737}" type="pres">
      <dgm:prSet presAssocID="{36106A87-6D91-4618-9C45-48299C503CB1}" presName="parentLeftMargin" presStyleLbl="node1" presStyleIdx="0" presStyleCnt="7"/>
      <dgm:spPr/>
    </dgm:pt>
    <dgm:pt modelId="{D7C1C1BA-581A-48BA-9A43-64E850ED84E8}" type="pres">
      <dgm:prSet presAssocID="{36106A87-6D91-4618-9C45-48299C503CB1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95D8565A-FBFC-41AF-9004-AD1D6B255537}" type="pres">
      <dgm:prSet presAssocID="{36106A87-6D91-4618-9C45-48299C503CB1}" presName="negativeSpace" presStyleCnt="0"/>
      <dgm:spPr/>
    </dgm:pt>
    <dgm:pt modelId="{BF96E68C-F9B4-4ECD-9F0D-4244A56284A2}" type="pres">
      <dgm:prSet presAssocID="{36106A87-6D91-4618-9C45-48299C503CB1}" presName="childText" presStyleLbl="conFgAcc1" presStyleIdx="0" presStyleCnt="7">
        <dgm:presLayoutVars>
          <dgm:bulletEnabled val="1"/>
        </dgm:presLayoutVars>
      </dgm:prSet>
      <dgm:spPr/>
    </dgm:pt>
    <dgm:pt modelId="{F6DF063D-AD5F-459C-821F-DB59EB9B3319}" type="pres">
      <dgm:prSet presAssocID="{0C95264F-0B89-481D-A210-E9820258A88A}" presName="spaceBetweenRectangles" presStyleCnt="0"/>
      <dgm:spPr/>
    </dgm:pt>
    <dgm:pt modelId="{D96F63A4-982A-4A0D-9250-243DC236FAFB}" type="pres">
      <dgm:prSet presAssocID="{E28A0346-F701-492D-BB4B-9E7DC801B890}" presName="parentLin" presStyleCnt="0"/>
      <dgm:spPr/>
    </dgm:pt>
    <dgm:pt modelId="{93318EDC-936E-4F8D-92F7-5CF064CCBC86}" type="pres">
      <dgm:prSet presAssocID="{E28A0346-F701-492D-BB4B-9E7DC801B890}" presName="parentLeftMargin" presStyleLbl="node1" presStyleIdx="0" presStyleCnt="7"/>
      <dgm:spPr/>
    </dgm:pt>
    <dgm:pt modelId="{1B9FAFD0-F2F1-4CD9-A4F4-B5835B2E3C01}" type="pres">
      <dgm:prSet presAssocID="{E28A0346-F701-492D-BB4B-9E7DC801B890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7AAD04B9-02AD-4DF9-BE40-74DE712C8B69}" type="pres">
      <dgm:prSet presAssocID="{E28A0346-F701-492D-BB4B-9E7DC801B890}" presName="negativeSpace" presStyleCnt="0"/>
      <dgm:spPr/>
    </dgm:pt>
    <dgm:pt modelId="{9AF5628F-8C92-4DD9-9679-38625FAA5D27}" type="pres">
      <dgm:prSet presAssocID="{E28A0346-F701-492D-BB4B-9E7DC801B890}" presName="childText" presStyleLbl="conFgAcc1" presStyleIdx="1" presStyleCnt="7">
        <dgm:presLayoutVars>
          <dgm:bulletEnabled val="1"/>
        </dgm:presLayoutVars>
      </dgm:prSet>
      <dgm:spPr/>
    </dgm:pt>
    <dgm:pt modelId="{1AEB18CF-6E30-4826-A3F9-74F79D55F6B6}" type="pres">
      <dgm:prSet presAssocID="{2FFCB860-E87D-4199-84FB-76F85177D44E}" presName="spaceBetweenRectangles" presStyleCnt="0"/>
      <dgm:spPr/>
    </dgm:pt>
    <dgm:pt modelId="{3577C360-E94F-4B20-AA53-75A7FF75DF9C}" type="pres">
      <dgm:prSet presAssocID="{12F9F4A7-6E7F-4188-BF01-F995D12CCBC8}" presName="parentLin" presStyleCnt="0"/>
      <dgm:spPr/>
    </dgm:pt>
    <dgm:pt modelId="{10E819DD-1BA0-4462-BCDD-732DAA3767B4}" type="pres">
      <dgm:prSet presAssocID="{12F9F4A7-6E7F-4188-BF01-F995D12CCBC8}" presName="parentLeftMargin" presStyleLbl="node1" presStyleIdx="1" presStyleCnt="7"/>
      <dgm:spPr/>
    </dgm:pt>
    <dgm:pt modelId="{195C8025-309A-4FC7-B928-062F744A88E1}" type="pres">
      <dgm:prSet presAssocID="{12F9F4A7-6E7F-4188-BF01-F995D12CCBC8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F71B3E77-5795-4B2A-93A7-A8AED0432D50}" type="pres">
      <dgm:prSet presAssocID="{12F9F4A7-6E7F-4188-BF01-F995D12CCBC8}" presName="negativeSpace" presStyleCnt="0"/>
      <dgm:spPr/>
    </dgm:pt>
    <dgm:pt modelId="{00754226-E460-4A42-9774-08D507A71B30}" type="pres">
      <dgm:prSet presAssocID="{12F9F4A7-6E7F-4188-BF01-F995D12CCBC8}" presName="childText" presStyleLbl="conFgAcc1" presStyleIdx="2" presStyleCnt="7">
        <dgm:presLayoutVars>
          <dgm:bulletEnabled val="1"/>
        </dgm:presLayoutVars>
      </dgm:prSet>
      <dgm:spPr/>
    </dgm:pt>
    <dgm:pt modelId="{080E9BB3-1509-4D30-AE0B-DFF2DC752AA3}" type="pres">
      <dgm:prSet presAssocID="{DCB038E1-F34B-4E4E-B3B1-48E8ADB32F88}" presName="spaceBetweenRectangles" presStyleCnt="0"/>
      <dgm:spPr/>
    </dgm:pt>
    <dgm:pt modelId="{527DE5BF-FC81-4FB8-A874-BE3762AB7127}" type="pres">
      <dgm:prSet presAssocID="{E701E9F6-64B0-4410-8167-01B1AA89F7FE}" presName="parentLin" presStyleCnt="0"/>
      <dgm:spPr/>
    </dgm:pt>
    <dgm:pt modelId="{0544AFFC-A379-4724-831B-9A04DA806F46}" type="pres">
      <dgm:prSet presAssocID="{E701E9F6-64B0-4410-8167-01B1AA89F7FE}" presName="parentLeftMargin" presStyleLbl="node1" presStyleIdx="2" presStyleCnt="7"/>
      <dgm:spPr/>
    </dgm:pt>
    <dgm:pt modelId="{F6B15D03-90EC-4CA6-8E19-1FDAC02FBBF3}" type="pres">
      <dgm:prSet presAssocID="{E701E9F6-64B0-4410-8167-01B1AA89F7FE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2307488A-128D-4F6C-9314-3D792E2D91EF}" type="pres">
      <dgm:prSet presAssocID="{E701E9F6-64B0-4410-8167-01B1AA89F7FE}" presName="negativeSpace" presStyleCnt="0"/>
      <dgm:spPr/>
    </dgm:pt>
    <dgm:pt modelId="{F704E3F6-7CA2-4F18-85ED-5D206DA0BC3C}" type="pres">
      <dgm:prSet presAssocID="{E701E9F6-64B0-4410-8167-01B1AA89F7FE}" presName="childText" presStyleLbl="conFgAcc1" presStyleIdx="3" presStyleCnt="7">
        <dgm:presLayoutVars>
          <dgm:bulletEnabled val="1"/>
        </dgm:presLayoutVars>
      </dgm:prSet>
      <dgm:spPr/>
    </dgm:pt>
    <dgm:pt modelId="{79A4C204-B64E-4C07-8D18-4CA637A14D4C}" type="pres">
      <dgm:prSet presAssocID="{08CF7049-F18B-4C09-BF90-8D437279B8D5}" presName="spaceBetweenRectangles" presStyleCnt="0"/>
      <dgm:spPr/>
    </dgm:pt>
    <dgm:pt modelId="{361049EA-DB91-47CB-882B-7A00A6BF5F71}" type="pres">
      <dgm:prSet presAssocID="{39CE38A9-A76D-4B58-9B39-C70A5A22CA42}" presName="parentLin" presStyleCnt="0"/>
      <dgm:spPr/>
    </dgm:pt>
    <dgm:pt modelId="{F1AC0C05-76CE-4E47-8E56-81FDA72C1375}" type="pres">
      <dgm:prSet presAssocID="{39CE38A9-A76D-4B58-9B39-C70A5A22CA42}" presName="parentLeftMargin" presStyleLbl="node1" presStyleIdx="3" presStyleCnt="7"/>
      <dgm:spPr/>
    </dgm:pt>
    <dgm:pt modelId="{B256AC36-7D33-4AE5-A3B1-1599264689FF}" type="pres">
      <dgm:prSet presAssocID="{39CE38A9-A76D-4B58-9B39-C70A5A22CA42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0523AE15-408F-4685-979C-1908DD31845E}" type="pres">
      <dgm:prSet presAssocID="{39CE38A9-A76D-4B58-9B39-C70A5A22CA42}" presName="negativeSpace" presStyleCnt="0"/>
      <dgm:spPr/>
    </dgm:pt>
    <dgm:pt modelId="{3CBC1268-762D-46BC-9D8E-C71A5BDFDF45}" type="pres">
      <dgm:prSet presAssocID="{39CE38A9-A76D-4B58-9B39-C70A5A22CA42}" presName="childText" presStyleLbl="conFgAcc1" presStyleIdx="4" presStyleCnt="7">
        <dgm:presLayoutVars>
          <dgm:bulletEnabled val="1"/>
        </dgm:presLayoutVars>
      </dgm:prSet>
      <dgm:spPr/>
    </dgm:pt>
    <dgm:pt modelId="{0FCCBF37-54EB-4115-AB1D-806DEF6E35C7}" type="pres">
      <dgm:prSet presAssocID="{22C84FC3-605C-452B-AB49-5443F5DFBDF1}" presName="spaceBetweenRectangles" presStyleCnt="0"/>
      <dgm:spPr/>
    </dgm:pt>
    <dgm:pt modelId="{483FE2D5-A507-40F9-BCFB-81FE39749C69}" type="pres">
      <dgm:prSet presAssocID="{F12BB01B-299E-4094-810F-14E3A2FE878D}" presName="parentLin" presStyleCnt="0"/>
      <dgm:spPr/>
    </dgm:pt>
    <dgm:pt modelId="{1B73F0BA-0606-4F3F-B896-8F7D9D2C70BC}" type="pres">
      <dgm:prSet presAssocID="{F12BB01B-299E-4094-810F-14E3A2FE878D}" presName="parentLeftMargin" presStyleLbl="node1" presStyleIdx="4" presStyleCnt="7"/>
      <dgm:spPr/>
    </dgm:pt>
    <dgm:pt modelId="{F90F355F-00AB-47F4-A70D-321CA502D156}" type="pres">
      <dgm:prSet presAssocID="{F12BB01B-299E-4094-810F-14E3A2FE878D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06E2AE56-D6B0-47B6-9228-8D1A4D92B27B}" type="pres">
      <dgm:prSet presAssocID="{F12BB01B-299E-4094-810F-14E3A2FE878D}" presName="negativeSpace" presStyleCnt="0"/>
      <dgm:spPr/>
    </dgm:pt>
    <dgm:pt modelId="{C80BC16A-BDE5-478D-8ABB-8383DFAFDA19}" type="pres">
      <dgm:prSet presAssocID="{F12BB01B-299E-4094-810F-14E3A2FE878D}" presName="childText" presStyleLbl="conFgAcc1" presStyleIdx="5" presStyleCnt="7">
        <dgm:presLayoutVars>
          <dgm:bulletEnabled val="1"/>
        </dgm:presLayoutVars>
      </dgm:prSet>
      <dgm:spPr/>
    </dgm:pt>
    <dgm:pt modelId="{1BFE1017-655F-4224-8B44-6C66A7E5A3CE}" type="pres">
      <dgm:prSet presAssocID="{80B9684F-02F9-4522-A1D4-FC5DD00E8A3C}" presName="spaceBetweenRectangles" presStyleCnt="0"/>
      <dgm:spPr/>
    </dgm:pt>
    <dgm:pt modelId="{120BE4C8-2CA2-4A7A-B98A-00E9CF84FACE}" type="pres">
      <dgm:prSet presAssocID="{B2F9B832-E8C0-4395-BAE9-34C544505FB9}" presName="parentLin" presStyleCnt="0"/>
      <dgm:spPr/>
    </dgm:pt>
    <dgm:pt modelId="{7600608F-3141-420B-8B34-73B66998A447}" type="pres">
      <dgm:prSet presAssocID="{B2F9B832-E8C0-4395-BAE9-34C544505FB9}" presName="parentLeftMargin" presStyleLbl="node1" presStyleIdx="5" presStyleCnt="7"/>
      <dgm:spPr/>
    </dgm:pt>
    <dgm:pt modelId="{9F570991-AE1F-4303-960C-2DEF3774D496}" type="pres">
      <dgm:prSet presAssocID="{B2F9B832-E8C0-4395-BAE9-34C544505FB9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8C5A298B-4FD2-41C0-BC68-883B1D81BFD4}" type="pres">
      <dgm:prSet presAssocID="{B2F9B832-E8C0-4395-BAE9-34C544505FB9}" presName="negativeSpace" presStyleCnt="0"/>
      <dgm:spPr/>
    </dgm:pt>
    <dgm:pt modelId="{D3E19D2E-777E-400A-ADB2-C30D7B889CB4}" type="pres">
      <dgm:prSet presAssocID="{B2F9B832-E8C0-4395-BAE9-34C544505FB9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C8605009-3A95-4A00-87F5-DC1103E34DBD}" type="presOf" srcId="{B2F9B832-E8C0-4395-BAE9-34C544505FB9}" destId="{9F570991-AE1F-4303-960C-2DEF3774D496}" srcOrd="1" destOrd="0" presId="urn:microsoft.com/office/officeart/2005/8/layout/list1"/>
    <dgm:cxn modelId="{0F01B80D-D76E-4C90-8C52-64155CAA9082}" srcId="{3B56FDF6-02F4-42D6-8CDC-5A085C0FE914}" destId="{39CE38A9-A76D-4B58-9B39-C70A5A22CA42}" srcOrd="4" destOrd="0" parTransId="{094693B2-3DD7-4820-BE27-BCAE52A5513E}" sibTransId="{22C84FC3-605C-452B-AB49-5443F5DFBDF1}"/>
    <dgm:cxn modelId="{19AA2B12-E661-4A67-BED3-81588F1B74D0}" srcId="{3B56FDF6-02F4-42D6-8CDC-5A085C0FE914}" destId="{36106A87-6D91-4618-9C45-48299C503CB1}" srcOrd="0" destOrd="0" parTransId="{2B8974D2-01F4-41DA-B93B-C46461F3C7CB}" sibTransId="{0C95264F-0B89-481D-A210-E9820258A88A}"/>
    <dgm:cxn modelId="{938D5426-D2A8-4FE7-8846-3734070D68C1}" srcId="{3B56FDF6-02F4-42D6-8CDC-5A085C0FE914}" destId="{F12BB01B-299E-4094-810F-14E3A2FE878D}" srcOrd="5" destOrd="0" parTransId="{A9B39611-61B2-4237-8AAA-5A7AC12770FC}" sibTransId="{80B9684F-02F9-4522-A1D4-FC5DD00E8A3C}"/>
    <dgm:cxn modelId="{42CDEC28-AC0D-4629-8D75-913C502DC875}" type="presOf" srcId="{B2F9B832-E8C0-4395-BAE9-34C544505FB9}" destId="{7600608F-3141-420B-8B34-73B66998A447}" srcOrd="0" destOrd="0" presId="urn:microsoft.com/office/officeart/2005/8/layout/list1"/>
    <dgm:cxn modelId="{FC742534-477A-4E59-8ADA-9339A042F935}" type="presOf" srcId="{E701E9F6-64B0-4410-8167-01B1AA89F7FE}" destId="{F6B15D03-90EC-4CA6-8E19-1FDAC02FBBF3}" srcOrd="1" destOrd="0" presId="urn:microsoft.com/office/officeart/2005/8/layout/list1"/>
    <dgm:cxn modelId="{76111637-387D-4594-B645-34118492CF7E}" type="presOf" srcId="{E28A0346-F701-492D-BB4B-9E7DC801B890}" destId="{1B9FAFD0-F2F1-4CD9-A4F4-B5835B2E3C01}" srcOrd="1" destOrd="0" presId="urn:microsoft.com/office/officeart/2005/8/layout/list1"/>
    <dgm:cxn modelId="{714DA238-1FA3-4A62-9169-30E45D6F8EE4}" srcId="{3B56FDF6-02F4-42D6-8CDC-5A085C0FE914}" destId="{E701E9F6-64B0-4410-8167-01B1AA89F7FE}" srcOrd="3" destOrd="0" parTransId="{3AD3AC20-C237-44A8-B38E-911887707228}" sibTransId="{08CF7049-F18B-4C09-BF90-8D437279B8D5}"/>
    <dgm:cxn modelId="{373D8541-9582-478B-8648-C6C6D6578DE1}" type="presOf" srcId="{36106A87-6D91-4618-9C45-48299C503CB1}" destId="{D7C1C1BA-581A-48BA-9A43-64E850ED84E8}" srcOrd="1" destOrd="0" presId="urn:microsoft.com/office/officeart/2005/8/layout/list1"/>
    <dgm:cxn modelId="{B8C83542-6426-4734-BBC4-77E805B977CB}" type="presOf" srcId="{12F9F4A7-6E7F-4188-BF01-F995D12CCBC8}" destId="{10E819DD-1BA0-4462-BCDD-732DAA3767B4}" srcOrd="0" destOrd="0" presId="urn:microsoft.com/office/officeart/2005/8/layout/list1"/>
    <dgm:cxn modelId="{A0ECCA63-C63C-4495-9CDA-D45A02776EE8}" type="presOf" srcId="{36106A87-6D91-4618-9C45-48299C503CB1}" destId="{113A531D-9231-47B6-84DF-D76412900737}" srcOrd="0" destOrd="0" presId="urn:microsoft.com/office/officeart/2005/8/layout/list1"/>
    <dgm:cxn modelId="{38A69457-2E87-402E-A210-519ECEF4964F}" type="presOf" srcId="{39CE38A9-A76D-4B58-9B39-C70A5A22CA42}" destId="{F1AC0C05-76CE-4E47-8E56-81FDA72C1375}" srcOrd="0" destOrd="0" presId="urn:microsoft.com/office/officeart/2005/8/layout/list1"/>
    <dgm:cxn modelId="{5DCDB58C-F6C2-4391-A9FD-0B47C3763BC9}" srcId="{3B56FDF6-02F4-42D6-8CDC-5A085C0FE914}" destId="{12F9F4A7-6E7F-4188-BF01-F995D12CCBC8}" srcOrd="2" destOrd="0" parTransId="{679DCF81-2173-44F9-A040-FE2FE6A22FBC}" sibTransId="{DCB038E1-F34B-4E4E-B3B1-48E8ADB32F88}"/>
    <dgm:cxn modelId="{8B830991-6530-48A0-A957-D6DC826C2F86}" srcId="{3B56FDF6-02F4-42D6-8CDC-5A085C0FE914}" destId="{B2F9B832-E8C0-4395-BAE9-34C544505FB9}" srcOrd="6" destOrd="0" parTransId="{FCD33A1B-3514-41D3-AB85-E78F00092783}" sibTransId="{6C1639DE-8AB6-4570-A60A-6A91BB0BE1BD}"/>
    <dgm:cxn modelId="{5FA16D95-4052-477E-8012-713C00809572}" type="presOf" srcId="{E28A0346-F701-492D-BB4B-9E7DC801B890}" destId="{93318EDC-936E-4F8D-92F7-5CF064CCBC86}" srcOrd="0" destOrd="0" presId="urn:microsoft.com/office/officeart/2005/8/layout/list1"/>
    <dgm:cxn modelId="{6888C296-AFDF-4262-A27A-3F11D36FF0AF}" type="presOf" srcId="{39CE38A9-A76D-4B58-9B39-C70A5A22CA42}" destId="{B256AC36-7D33-4AE5-A3B1-1599264689FF}" srcOrd="1" destOrd="0" presId="urn:microsoft.com/office/officeart/2005/8/layout/list1"/>
    <dgm:cxn modelId="{BA899D9E-8193-4970-8E5C-5B52D62AEBCC}" type="presOf" srcId="{F12BB01B-299E-4094-810F-14E3A2FE878D}" destId="{1B73F0BA-0606-4F3F-B896-8F7D9D2C70BC}" srcOrd="0" destOrd="0" presId="urn:microsoft.com/office/officeart/2005/8/layout/list1"/>
    <dgm:cxn modelId="{1528D4AD-7976-49DA-8148-FE0BE3D2235F}" type="presOf" srcId="{E701E9F6-64B0-4410-8167-01B1AA89F7FE}" destId="{0544AFFC-A379-4724-831B-9A04DA806F46}" srcOrd="0" destOrd="0" presId="urn:microsoft.com/office/officeart/2005/8/layout/list1"/>
    <dgm:cxn modelId="{6C353CAF-BB37-497A-AAC4-B3402D998898}" type="presOf" srcId="{F12BB01B-299E-4094-810F-14E3A2FE878D}" destId="{F90F355F-00AB-47F4-A70D-321CA502D156}" srcOrd="1" destOrd="0" presId="urn:microsoft.com/office/officeart/2005/8/layout/list1"/>
    <dgm:cxn modelId="{5C23D3D6-69F4-491A-A63D-5ACF309AFBA6}" type="presOf" srcId="{12F9F4A7-6E7F-4188-BF01-F995D12CCBC8}" destId="{195C8025-309A-4FC7-B928-062F744A88E1}" srcOrd="1" destOrd="0" presId="urn:microsoft.com/office/officeart/2005/8/layout/list1"/>
    <dgm:cxn modelId="{140795F3-2047-41AB-8F37-89962C428F61}" srcId="{3B56FDF6-02F4-42D6-8CDC-5A085C0FE914}" destId="{E28A0346-F701-492D-BB4B-9E7DC801B890}" srcOrd="1" destOrd="0" parTransId="{70AA197A-B07F-4F33-BAD4-09F28F943658}" sibTransId="{2FFCB860-E87D-4199-84FB-76F85177D44E}"/>
    <dgm:cxn modelId="{3D3225FD-B29E-478F-A723-CD6178B33053}" type="presOf" srcId="{3B56FDF6-02F4-42D6-8CDC-5A085C0FE914}" destId="{6A8FFDED-2090-4AD7-86EC-087290211E11}" srcOrd="0" destOrd="0" presId="urn:microsoft.com/office/officeart/2005/8/layout/list1"/>
    <dgm:cxn modelId="{073F59E7-396D-44B5-AFEE-CB9CC8EEC63A}" type="presParOf" srcId="{6A8FFDED-2090-4AD7-86EC-087290211E11}" destId="{F8687091-AFFD-4CF4-A69E-3EDB55083A44}" srcOrd="0" destOrd="0" presId="urn:microsoft.com/office/officeart/2005/8/layout/list1"/>
    <dgm:cxn modelId="{7551A7C4-8422-4D3C-84F6-95341609E8EF}" type="presParOf" srcId="{F8687091-AFFD-4CF4-A69E-3EDB55083A44}" destId="{113A531D-9231-47B6-84DF-D76412900737}" srcOrd="0" destOrd="0" presId="urn:microsoft.com/office/officeart/2005/8/layout/list1"/>
    <dgm:cxn modelId="{B9BC3F7B-9B06-4FBD-BAE0-515A1AD8E439}" type="presParOf" srcId="{F8687091-AFFD-4CF4-A69E-3EDB55083A44}" destId="{D7C1C1BA-581A-48BA-9A43-64E850ED84E8}" srcOrd="1" destOrd="0" presId="urn:microsoft.com/office/officeart/2005/8/layout/list1"/>
    <dgm:cxn modelId="{3D2DD52E-57B7-47D0-94D4-558174E0500A}" type="presParOf" srcId="{6A8FFDED-2090-4AD7-86EC-087290211E11}" destId="{95D8565A-FBFC-41AF-9004-AD1D6B255537}" srcOrd="1" destOrd="0" presId="urn:microsoft.com/office/officeart/2005/8/layout/list1"/>
    <dgm:cxn modelId="{4E9C0348-6599-4920-BDBF-4FC928237F94}" type="presParOf" srcId="{6A8FFDED-2090-4AD7-86EC-087290211E11}" destId="{BF96E68C-F9B4-4ECD-9F0D-4244A56284A2}" srcOrd="2" destOrd="0" presId="urn:microsoft.com/office/officeart/2005/8/layout/list1"/>
    <dgm:cxn modelId="{B893D231-D9DD-4320-8DA4-48ED4651B104}" type="presParOf" srcId="{6A8FFDED-2090-4AD7-86EC-087290211E11}" destId="{F6DF063D-AD5F-459C-821F-DB59EB9B3319}" srcOrd="3" destOrd="0" presId="urn:microsoft.com/office/officeart/2005/8/layout/list1"/>
    <dgm:cxn modelId="{9140BF75-A925-482C-AC47-F4C4E786EE0B}" type="presParOf" srcId="{6A8FFDED-2090-4AD7-86EC-087290211E11}" destId="{D96F63A4-982A-4A0D-9250-243DC236FAFB}" srcOrd="4" destOrd="0" presId="urn:microsoft.com/office/officeart/2005/8/layout/list1"/>
    <dgm:cxn modelId="{97911CA6-CAB0-4740-B89E-CD73EF6066FE}" type="presParOf" srcId="{D96F63A4-982A-4A0D-9250-243DC236FAFB}" destId="{93318EDC-936E-4F8D-92F7-5CF064CCBC86}" srcOrd="0" destOrd="0" presId="urn:microsoft.com/office/officeart/2005/8/layout/list1"/>
    <dgm:cxn modelId="{D8D94C10-C206-4AB6-ABAC-1649019823D0}" type="presParOf" srcId="{D96F63A4-982A-4A0D-9250-243DC236FAFB}" destId="{1B9FAFD0-F2F1-4CD9-A4F4-B5835B2E3C01}" srcOrd="1" destOrd="0" presId="urn:microsoft.com/office/officeart/2005/8/layout/list1"/>
    <dgm:cxn modelId="{F160ADF6-E2DF-4DEF-9E2B-27BB711CE0A0}" type="presParOf" srcId="{6A8FFDED-2090-4AD7-86EC-087290211E11}" destId="{7AAD04B9-02AD-4DF9-BE40-74DE712C8B69}" srcOrd="5" destOrd="0" presId="urn:microsoft.com/office/officeart/2005/8/layout/list1"/>
    <dgm:cxn modelId="{DE39A3B8-9BF6-4937-AE54-38578E6B812C}" type="presParOf" srcId="{6A8FFDED-2090-4AD7-86EC-087290211E11}" destId="{9AF5628F-8C92-4DD9-9679-38625FAA5D27}" srcOrd="6" destOrd="0" presId="urn:microsoft.com/office/officeart/2005/8/layout/list1"/>
    <dgm:cxn modelId="{7FE685EE-7F96-4BCC-8B74-5B8D133880B2}" type="presParOf" srcId="{6A8FFDED-2090-4AD7-86EC-087290211E11}" destId="{1AEB18CF-6E30-4826-A3F9-74F79D55F6B6}" srcOrd="7" destOrd="0" presId="urn:microsoft.com/office/officeart/2005/8/layout/list1"/>
    <dgm:cxn modelId="{DC0850C8-4C92-4445-A5F6-2AD379B549C3}" type="presParOf" srcId="{6A8FFDED-2090-4AD7-86EC-087290211E11}" destId="{3577C360-E94F-4B20-AA53-75A7FF75DF9C}" srcOrd="8" destOrd="0" presId="urn:microsoft.com/office/officeart/2005/8/layout/list1"/>
    <dgm:cxn modelId="{2D226025-5431-47C4-86E0-D8C00498EB0D}" type="presParOf" srcId="{3577C360-E94F-4B20-AA53-75A7FF75DF9C}" destId="{10E819DD-1BA0-4462-BCDD-732DAA3767B4}" srcOrd="0" destOrd="0" presId="urn:microsoft.com/office/officeart/2005/8/layout/list1"/>
    <dgm:cxn modelId="{9FFDD0C0-FAE1-49F4-9CE8-A48EFBF2AC4A}" type="presParOf" srcId="{3577C360-E94F-4B20-AA53-75A7FF75DF9C}" destId="{195C8025-309A-4FC7-B928-062F744A88E1}" srcOrd="1" destOrd="0" presId="urn:microsoft.com/office/officeart/2005/8/layout/list1"/>
    <dgm:cxn modelId="{F42CA663-B1D1-4E8A-ABD4-99DC678A47C9}" type="presParOf" srcId="{6A8FFDED-2090-4AD7-86EC-087290211E11}" destId="{F71B3E77-5795-4B2A-93A7-A8AED0432D50}" srcOrd="9" destOrd="0" presId="urn:microsoft.com/office/officeart/2005/8/layout/list1"/>
    <dgm:cxn modelId="{686ECB44-8FA6-4F90-BE26-2F281DE4C4C4}" type="presParOf" srcId="{6A8FFDED-2090-4AD7-86EC-087290211E11}" destId="{00754226-E460-4A42-9774-08D507A71B30}" srcOrd="10" destOrd="0" presId="urn:microsoft.com/office/officeart/2005/8/layout/list1"/>
    <dgm:cxn modelId="{E4A992EE-00BF-4530-9027-2FFE70558FC9}" type="presParOf" srcId="{6A8FFDED-2090-4AD7-86EC-087290211E11}" destId="{080E9BB3-1509-4D30-AE0B-DFF2DC752AA3}" srcOrd="11" destOrd="0" presId="urn:microsoft.com/office/officeart/2005/8/layout/list1"/>
    <dgm:cxn modelId="{42B24F73-DB7E-4A22-8F49-8C41F0A38AA0}" type="presParOf" srcId="{6A8FFDED-2090-4AD7-86EC-087290211E11}" destId="{527DE5BF-FC81-4FB8-A874-BE3762AB7127}" srcOrd="12" destOrd="0" presId="urn:microsoft.com/office/officeart/2005/8/layout/list1"/>
    <dgm:cxn modelId="{111D38EF-6C12-4839-AEFB-D072C52CAEDB}" type="presParOf" srcId="{527DE5BF-FC81-4FB8-A874-BE3762AB7127}" destId="{0544AFFC-A379-4724-831B-9A04DA806F46}" srcOrd="0" destOrd="0" presId="urn:microsoft.com/office/officeart/2005/8/layout/list1"/>
    <dgm:cxn modelId="{797AD764-E6F1-493B-ADAF-ADC19D290A81}" type="presParOf" srcId="{527DE5BF-FC81-4FB8-A874-BE3762AB7127}" destId="{F6B15D03-90EC-4CA6-8E19-1FDAC02FBBF3}" srcOrd="1" destOrd="0" presId="urn:microsoft.com/office/officeart/2005/8/layout/list1"/>
    <dgm:cxn modelId="{52CE7839-3C3C-4AA5-AE34-8734D31C0B39}" type="presParOf" srcId="{6A8FFDED-2090-4AD7-86EC-087290211E11}" destId="{2307488A-128D-4F6C-9314-3D792E2D91EF}" srcOrd="13" destOrd="0" presId="urn:microsoft.com/office/officeart/2005/8/layout/list1"/>
    <dgm:cxn modelId="{6F876765-76CB-492F-884A-CB37D5F0904C}" type="presParOf" srcId="{6A8FFDED-2090-4AD7-86EC-087290211E11}" destId="{F704E3F6-7CA2-4F18-85ED-5D206DA0BC3C}" srcOrd="14" destOrd="0" presId="urn:microsoft.com/office/officeart/2005/8/layout/list1"/>
    <dgm:cxn modelId="{9DDEF9B5-B00A-409C-A602-0268F540153F}" type="presParOf" srcId="{6A8FFDED-2090-4AD7-86EC-087290211E11}" destId="{79A4C204-B64E-4C07-8D18-4CA637A14D4C}" srcOrd="15" destOrd="0" presId="urn:microsoft.com/office/officeart/2005/8/layout/list1"/>
    <dgm:cxn modelId="{7D083E41-1CE7-47E4-9099-6F6E29B7BC40}" type="presParOf" srcId="{6A8FFDED-2090-4AD7-86EC-087290211E11}" destId="{361049EA-DB91-47CB-882B-7A00A6BF5F71}" srcOrd="16" destOrd="0" presId="urn:microsoft.com/office/officeart/2005/8/layout/list1"/>
    <dgm:cxn modelId="{3D796393-EA08-462E-8BE4-BE5A472D104A}" type="presParOf" srcId="{361049EA-DB91-47CB-882B-7A00A6BF5F71}" destId="{F1AC0C05-76CE-4E47-8E56-81FDA72C1375}" srcOrd="0" destOrd="0" presId="urn:microsoft.com/office/officeart/2005/8/layout/list1"/>
    <dgm:cxn modelId="{F0F6C976-7C30-46CB-B368-0890361293DF}" type="presParOf" srcId="{361049EA-DB91-47CB-882B-7A00A6BF5F71}" destId="{B256AC36-7D33-4AE5-A3B1-1599264689FF}" srcOrd="1" destOrd="0" presId="urn:microsoft.com/office/officeart/2005/8/layout/list1"/>
    <dgm:cxn modelId="{20842F2E-FF92-4089-B672-9D02AA0BDC82}" type="presParOf" srcId="{6A8FFDED-2090-4AD7-86EC-087290211E11}" destId="{0523AE15-408F-4685-979C-1908DD31845E}" srcOrd="17" destOrd="0" presId="urn:microsoft.com/office/officeart/2005/8/layout/list1"/>
    <dgm:cxn modelId="{049476BE-B20B-4F0E-A603-82CB06FCAA1C}" type="presParOf" srcId="{6A8FFDED-2090-4AD7-86EC-087290211E11}" destId="{3CBC1268-762D-46BC-9D8E-C71A5BDFDF45}" srcOrd="18" destOrd="0" presId="urn:microsoft.com/office/officeart/2005/8/layout/list1"/>
    <dgm:cxn modelId="{61BE5A77-C46D-4BCA-8290-F96F79E624D5}" type="presParOf" srcId="{6A8FFDED-2090-4AD7-86EC-087290211E11}" destId="{0FCCBF37-54EB-4115-AB1D-806DEF6E35C7}" srcOrd="19" destOrd="0" presId="urn:microsoft.com/office/officeart/2005/8/layout/list1"/>
    <dgm:cxn modelId="{6C3A9C0D-B632-433C-95E3-56A00DF5DA21}" type="presParOf" srcId="{6A8FFDED-2090-4AD7-86EC-087290211E11}" destId="{483FE2D5-A507-40F9-BCFB-81FE39749C69}" srcOrd="20" destOrd="0" presId="urn:microsoft.com/office/officeart/2005/8/layout/list1"/>
    <dgm:cxn modelId="{FEF3F3A8-D868-4A3F-9997-AA76079A2146}" type="presParOf" srcId="{483FE2D5-A507-40F9-BCFB-81FE39749C69}" destId="{1B73F0BA-0606-4F3F-B896-8F7D9D2C70BC}" srcOrd="0" destOrd="0" presId="urn:microsoft.com/office/officeart/2005/8/layout/list1"/>
    <dgm:cxn modelId="{85C04A4C-97CD-4FDA-A218-27002BDF5CC4}" type="presParOf" srcId="{483FE2D5-A507-40F9-BCFB-81FE39749C69}" destId="{F90F355F-00AB-47F4-A70D-321CA502D156}" srcOrd="1" destOrd="0" presId="urn:microsoft.com/office/officeart/2005/8/layout/list1"/>
    <dgm:cxn modelId="{38E3FE3B-16EE-4DA1-B2E6-95DE67170EF2}" type="presParOf" srcId="{6A8FFDED-2090-4AD7-86EC-087290211E11}" destId="{06E2AE56-D6B0-47B6-9228-8D1A4D92B27B}" srcOrd="21" destOrd="0" presId="urn:microsoft.com/office/officeart/2005/8/layout/list1"/>
    <dgm:cxn modelId="{686CBC2A-76CB-4C20-AD6F-518699B6777B}" type="presParOf" srcId="{6A8FFDED-2090-4AD7-86EC-087290211E11}" destId="{C80BC16A-BDE5-478D-8ABB-8383DFAFDA19}" srcOrd="22" destOrd="0" presId="urn:microsoft.com/office/officeart/2005/8/layout/list1"/>
    <dgm:cxn modelId="{CCDA5E5C-D540-46A5-9894-0BD96BF378F8}" type="presParOf" srcId="{6A8FFDED-2090-4AD7-86EC-087290211E11}" destId="{1BFE1017-655F-4224-8B44-6C66A7E5A3CE}" srcOrd="23" destOrd="0" presId="urn:microsoft.com/office/officeart/2005/8/layout/list1"/>
    <dgm:cxn modelId="{97AE49A8-2E12-45E1-8E16-D53AD7ACA18D}" type="presParOf" srcId="{6A8FFDED-2090-4AD7-86EC-087290211E11}" destId="{120BE4C8-2CA2-4A7A-B98A-00E9CF84FACE}" srcOrd="24" destOrd="0" presId="urn:microsoft.com/office/officeart/2005/8/layout/list1"/>
    <dgm:cxn modelId="{FBC24BE2-3262-4C2B-BE8D-D404669C5E4B}" type="presParOf" srcId="{120BE4C8-2CA2-4A7A-B98A-00E9CF84FACE}" destId="{7600608F-3141-420B-8B34-73B66998A447}" srcOrd="0" destOrd="0" presId="urn:microsoft.com/office/officeart/2005/8/layout/list1"/>
    <dgm:cxn modelId="{B58B64BB-3B82-4CB2-B2AC-0BC824C0CA51}" type="presParOf" srcId="{120BE4C8-2CA2-4A7A-B98A-00E9CF84FACE}" destId="{9F570991-AE1F-4303-960C-2DEF3774D496}" srcOrd="1" destOrd="0" presId="urn:microsoft.com/office/officeart/2005/8/layout/list1"/>
    <dgm:cxn modelId="{2449D0EA-1154-47D4-91CA-4EE7126FC4D6}" type="presParOf" srcId="{6A8FFDED-2090-4AD7-86EC-087290211E11}" destId="{8C5A298B-4FD2-41C0-BC68-883B1D81BFD4}" srcOrd="25" destOrd="0" presId="urn:microsoft.com/office/officeart/2005/8/layout/list1"/>
    <dgm:cxn modelId="{2A119573-D5DE-4A3C-9943-DD26FDF9B7D1}" type="presParOf" srcId="{6A8FFDED-2090-4AD7-86EC-087290211E11}" destId="{D3E19D2E-777E-400A-ADB2-C30D7B889CB4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96E68C-F9B4-4ECD-9F0D-4244A56284A2}">
      <dsp:nvSpPr>
        <dsp:cNvPr id="0" name=""/>
        <dsp:cNvSpPr/>
      </dsp:nvSpPr>
      <dsp:spPr>
        <a:xfrm>
          <a:off x="0" y="379096"/>
          <a:ext cx="12355551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C1C1BA-581A-48BA-9A43-64E850ED84E8}">
      <dsp:nvSpPr>
        <dsp:cNvPr id="0" name=""/>
        <dsp:cNvSpPr/>
      </dsp:nvSpPr>
      <dsp:spPr>
        <a:xfrm>
          <a:off x="617777" y="142936"/>
          <a:ext cx="8648885" cy="472320"/>
        </a:xfrm>
        <a:prstGeom prst="roundRect">
          <a:avLst/>
        </a:prstGeom>
        <a:gradFill rotWithShape="0">
          <a:gsLst>
            <a:gs pos="0">
              <a:schemeClr val="accent5">
                <a:shade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shade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shade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26907" tIns="0" rIns="32690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Tejas MS – Introduction to Conditional Formatting</a:t>
          </a:r>
        </a:p>
      </dsp:txBody>
      <dsp:txXfrm>
        <a:off x="640834" y="165993"/>
        <a:ext cx="8602771" cy="426206"/>
      </dsp:txXfrm>
    </dsp:sp>
    <dsp:sp modelId="{9AF5628F-8C92-4DD9-9679-38625FAA5D27}">
      <dsp:nvSpPr>
        <dsp:cNvPr id="0" name=""/>
        <dsp:cNvSpPr/>
      </dsp:nvSpPr>
      <dsp:spPr>
        <a:xfrm>
          <a:off x="0" y="1104856"/>
          <a:ext cx="12355551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shade val="50000"/>
              <a:hueOff val="95502"/>
              <a:satOff val="2559"/>
              <a:lumOff val="1127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9FAFD0-F2F1-4CD9-A4F4-B5835B2E3C01}">
      <dsp:nvSpPr>
        <dsp:cNvPr id="0" name=""/>
        <dsp:cNvSpPr/>
      </dsp:nvSpPr>
      <dsp:spPr>
        <a:xfrm>
          <a:off x="617777" y="868696"/>
          <a:ext cx="8648885" cy="472320"/>
        </a:xfrm>
        <a:prstGeom prst="roundRect">
          <a:avLst/>
        </a:prstGeom>
        <a:gradFill rotWithShape="0">
          <a:gsLst>
            <a:gs pos="0">
              <a:schemeClr val="accent5">
                <a:shade val="50000"/>
                <a:hueOff val="95502"/>
                <a:satOff val="2559"/>
                <a:lumOff val="1127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shade val="50000"/>
                <a:hueOff val="95502"/>
                <a:satOff val="2559"/>
                <a:lumOff val="1127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shade val="50000"/>
                <a:hueOff val="95502"/>
                <a:satOff val="2559"/>
                <a:lumOff val="1127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26907" tIns="0" rIns="32690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Smita Ravi Naik – Why Use Conditional Formatting</a:t>
          </a:r>
        </a:p>
      </dsp:txBody>
      <dsp:txXfrm>
        <a:off x="640834" y="891753"/>
        <a:ext cx="8602771" cy="426206"/>
      </dsp:txXfrm>
    </dsp:sp>
    <dsp:sp modelId="{00754226-E460-4A42-9774-08D507A71B30}">
      <dsp:nvSpPr>
        <dsp:cNvPr id="0" name=""/>
        <dsp:cNvSpPr/>
      </dsp:nvSpPr>
      <dsp:spPr>
        <a:xfrm>
          <a:off x="0" y="1830616"/>
          <a:ext cx="12355551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shade val="50000"/>
              <a:hueOff val="191005"/>
              <a:satOff val="5117"/>
              <a:lumOff val="2254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5C8025-309A-4FC7-B928-062F744A88E1}">
      <dsp:nvSpPr>
        <dsp:cNvPr id="0" name=""/>
        <dsp:cNvSpPr/>
      </dsp:nvSpPr>
      <dsp:spPr>
        <a:xfrm>
          <a:off x="617777" y="1594456"/>
          <a:ext cx="8648885" cy="472320"/>
        </a:xfrm>
        <a:prstGeom prst="roundRect">
          <a:avLst/>
        </a:prstGeom>
        <a:gradFill rotWithShape="0">
          <a:gsLst>
            <a:gs pos="0">
              <a:schemeClr val="accent5">
                <a:shade val="50000"/>
                <a:hueOff val="191005"/>
                <a:satOff val="5117"/>
                <a:lumOff val="2254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shade val="50000"/>
                <a:hueOff val="191005"/>
                <a:satOff val="5117"/>
                <a:lumOff val="2254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shade val="50000"/>
                <a:hueOff val="191005"/>
                <a:satOff val="5117"/>
                <a:lumOff val="2254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26907" tIns="0" rIns="32690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Madhusudhan R – </a:t>
          </a:r>
          <a:r>
            <a:rPr lang="en-US" sz="1800" kern="1200" dirty="0"/>
            <a:t>Where Can You Apply It</a:t>
          </a:r>
          <a:endParaRPr lang="en-IN" sz="1800" kern="1200" dirty="0"/>
        </a:p>
      </dsp:txBody>
      <dsp:txXfrm>
        <a:off x="640834" y="1617513"/>
        <a:ext cx="8602771" cy="426206"/>
      </dsp:txXfrm>
    </dsp:sp>
    <dsp:sp modelId="{F704E3F6-7CA2-4F18-85ED-5D206DA0BC3C}">
      <dsp:nvSpPr>
        <dsp:cNvPr id="0" name=""/>
        <dsp:cNvSpPr/>
      </dsp:nvSpPr>
      <dsp:spPr>
        <a:xfrm>
          <a:off x="0" y="2556376"/>
          <a:ext cx="12355551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shade val="50000"/>
              <a:hueOff val="286507"/>
              <a:satOff val="7676"/>
              <a:lumOff val="3381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B15D03-90EC-4CA6-8E19-1FDAC02FBBF3}">
      <dsp:nvSpPr>
        <dsp:cNvPr id="0" name=""/>
        <dsp:cNvSpPr/>
      </dsp:nvSpPr>
      <dsp:spPr>
        <a:xfrm>
          <a:off x="617777" y="2320216"/>
          <a:ext cx="8648885" cy="472320"/>
        </a:xfrm>
        <a:prstGeom prst="roundRect">
          <a:avLst/>
        </a:prstGeom>
        <a:gradFill rotWithShape="0">
          <a:gsLst>
            <a:gs pos="0">
              <a:schemeClr val="accent5">
                <a:shade val="50000"/>
                <a:hueOff val="286507"/>
                <a:satOff val="7676"/>
                <a:lumOff val="3381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shade val="50000"/>
                <a:hueOff val="286507"/>
                <a:satOff val="7676"/>
                <a:lumOff val="3381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shade val="50000"/>
                <a:hueOff val="286507"/>
                <a:satOff val="7676"/>
                <a:lumOff val="3381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26907" tIns="0" rIns="32690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Vinod Kumar – Types of Conditional Formatting</a:t>
          </a:r>
        </a:p>
      </dsp:txBody>
      <dsp:txXfrm>
        <a:off x="640834" y="2343273"/>
        <a:ext cx="8602771" cy="426206"/>
      </dsp:txXfrm>
    </dsp:sp>
    <dsp:sp modelId="{3CBC1268-762D-46BC-9D8E-C71A5BDFDF45}">
      <dsp:nvSpPr>
        <dsp:cNvPr id="0" name=""/>
        <dsp:cNvSpPr/>
      </dsp:nvSpPr>
      <dsp:spPr>
        <a:xfrm>
          <a:off x="0" y="3282136"/>
          <a:ext cx="12355551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shade val="50000"/>
              <a:hueOff val="286507"/>
              <a:satOff val="7676"/>
              <a:lumOff val="3381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56AC36-7D33-4AE5-A3B1-1599264689FF}">
      <dsp:nvSpPr>
        <dsp:cNvPr id="0" name=""/>
        <dsp:cNvSpPr/>
      </dsp:nvSpPr>
      <dsp:spPr>
        <a:xfrm>
          <a:off x="617777" y="3045976"/>
          <a:ext cx="8648885" cy="472320"/>
        </a:xfrm>
        <a:prstGeom prst="roundRect">
          <a:avLst/>
        </a:prstGeom>
        <a:gradFill rotWithShape="0">
          <a:gsLst>
            <a:gs pos="0">
              <a:schemeClr val="accent5">
                <a:shade val="50000"/>
                <a:hueOff val="286507"/>
                <a:satOff val="7676"/>
                <a:lumOff val="3381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shade val="50000"/>
                <a:hueOff val="286507"/>
                <a:satOff val="7676"/>
                <a:lumOff val="3381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shade val="50000"/>
                <a:hueOff val="286507"/>
                <a:satOff val="7676"/>
                <a:lumOff val="3381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26907" tIns="0" rIns="32690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Mohammad Faiz – Applying Conditional Formatting</a:t>
          </a:r>
        </a:p>
      </dsp:txBody>
      <dsp:txXfrm>
        <a:off x="640834" y="3069033"/>
        <a:ext cx="8602771" cy="426206"/>
      </dsp:txXfrm>
    </dsp:sp>
    <dsp:sp modelId="{C80BC16A-BDE5-478D-8ABB-8383DFAFDA19}">
      <dsp:nvSpPr>
        <dsp:cNvPr id="0" name=""/>
        <dsp:cNvSpPr/>
      </dsp:nvSpPr>
      <dsp:spPr>
        <a:xfrm>
          <a:off x="0" y="4007896"/>
          <a:ext cx="12355551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shade val="50000"/>
              <a:hueOff val="191005"/>
              <a:satOff val="5117"/>
              <a:lumOff val="2254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0F355F-00AB-47F4-A70D-321CA502D156}">
      <dsp:nvSpPr>
        <dsp:cNvPr id="0" name=""/>
        <dsp:cNvSpPr/>
      </dsp:nvSpPr>
      <dsp:spPr>
        <a:xfrm>
          <a:off x="617777" y="3771736"/>
          <a:ext cx="8648885" cy="472320"/>
        </a:xfrm>
        <a:prstGeom prst="roundRect">
          <a:avLst/>
        </a:prstGeom>
        <a:gradFill rotWithShape="0">
          <a:gsLst>
            <a:gs pos="0">
              <a:schemeClr val="accent5">
                <a:shade val="50000"/>
                <a:hueOff val="191005"/>
                <a:satOff val="5117"/>
                <a:lumOff val="2254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shade val="50000"/>
                <a:hueOff val="191005"/>
                <a:satOff val="5117"/>
                <a:lumOff val="2254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shade val="50000"/>
                <a:hueOff val="191005"/>
                <a:satOff val="5117"/>
                <a:lumOff val="2254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26907" tIns="0" rIns="32690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Veena – Example’s Background Colour, Icon</a:t>
          </a:r>
        </a:p>
      </dsp:txBody>
      <dsp:txXfrm>
        <a:off x="640834" y="3794793"/>
        <a:ext cx="8602771" cy="426206"/>
      </dsp:txXfrm>
    </dsp:sp>
    <dsp:sp modelId="{D3E19D2E-777E-400A-ADB2-C30D7B889CB4}">
      <dsp:nvSpPr>
        <dsp:cNvPr id="0" name=""/>
        <dsp:cNvSpPr/>
      </dsp:nvSpPr>
      <dsp:spPr>
        <a:xfrm>
          <a:off x="0" y="4733656"/>
          <a:ext cx="12355551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shade val="50000"/>
              <a:hueOff val="95502"/>
              <a:satOff val="2559"/>
              <a:lumOff val="1127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570991-AE1F-4303-960C-2DEF3774D496}">
      <dsp:nvSpPr>
        <dsp:cNvPr id="0" name=""/>
        <dsp:cNvSpPr/>
      </dsp:nvSpPr>
      <dsp:spPr>
        <a:xfrm>
          <a:off x="617777" y="4497496"/>
          <a:ext cx="8648885" cy="472320"/>
        </a:xfrm>
        <a:prstGeom prst="roundRect">
          <a:avLst/>
        </a:prstGeom>
        <a:gradFill rotWithShape="0">
          <a:gsLst>
            <a:gs pos="0">
              <a:schemeClr val="accent5">
                <a:shade val="50000"/>
                <a:hueOff val="95502"/>
                <a:satOff val="2559"/>
                <a:lumOff val="1127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shade val="50000"/>
                <a:hueOff val="95502"/>
                <a:satOff val="2559"/>
                <a:lumOff val="1127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shade val="50000"/>
                <a:hueOff val="95502"/>
                <a:satOff val="2559"/>
                <a:lumOff val="1127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26907" tIns="0" rIns="32690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Gaurav Ranjan Samal - Field Value Based Formatting</a:t>
          </a:r>
        </a:p>
      </dsp:txBody>
      <dsp:txXfrm>
        <a:off x="640834" y="4520553"/>
        <a:ext cx="8602771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7805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4726F-DC53-91DF-CEA5-1314FD327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9BA844-F381-B920-CD64-620179DF9D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07CC87-E73D-936D-715E-9C2B49D7A5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26419-7679-5126-A70D-830CCD4C55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24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994EA-29BA-965F-AB24-CCFABD6CB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002629-26AC-D9A3-4853-996BDC76CF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26A329-F080-9E37-37CC-805AC49557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F2FF1-D0F5-3403-A4EB-C8B9A6915C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1476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FDAF8-F963-324A-2080-644C4E713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750CED-79EA-09DD-AE14-063A816DE1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3D253D-D25F-5D89-0E52-13D36972BB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42499-4287-67DB-4A6A-6EF562BFF8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664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A67A2-6941-6F59-2D33-AC6691C7E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829A7A-541F-926B-F572-B3D0D63BF0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EE4F73-3D30-6FA2-083D-4EC0C43A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89ED7-4625-CA06-058A-DE22C5B394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658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60393-3C74-6C38-66EA-32B6FB0EA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BFED5B-0145-52CC-D702-E132A1B8BA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959DBE-DDEC-AF81-D3BF-28C4DFD05D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FC10A-D600-7717-7376-3ED11466CD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121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60393-3C74-6C38-66EA-32B6FB0EA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BFED5B-0145-52CC-D702-E132A1B8BA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959DBE-DDEC-AF81-D3BF-28C4DFD05D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FC10A-D600-7717-7376-3ED11466CD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52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60393-3C74-6C38-66EA-32B6FB0EA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BFED5B-0145-52CC-D702-E132A1B8BA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959DBE-DDEC-AF81-D3BF-28C4DFD05D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FC10A-D600-7717-7376-3ED11466CD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14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60393-3C74-6C38-66EA-32B6FB0EA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BFED5B-0145-52CC-D702-E132A1B8BA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959DBE-DDEC-AF81-D3BF-28C4DFD05D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FC10A-D600-7717-7376-3ED11466CD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60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39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30449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5760720"/>
            <a:ext cx="12984480" cy="3657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3" y="6062472"/>
            <a:ext cx="5814023" cy="9627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4000" dirty="0">
                <a:solidFill>
                  <a:srgbClr val="DBDBDB"/>
                </a:solidFill>
                <a:latin typeface="Viner Hand ITC" panose="03070502030502020203" pitchFamily="66" charset="0"/>
                <a:ea typeface="思源黑体-Medium" pitchFamily="34" charset="-122"/>
                <a:cs typeface="思源黑体-Medium" pitchFamily="34" charset="-120"/>
              </a:rPr>
              <a:t>Presented By – Group 10</a:t>
            </a:r>
            <a:endParaRPr lang="en-US" sz="4000" dirty="0">
              <a:latin typeface="Viner Hand ITC" panose="03070502030502020203" pitchFamily="66" charset="0"/>
            </a:endParaRPr>
          </a:p>
        </p:txBody>
      </p:sp>
      <p:sp>
        <p:nvSpPr>
          <p:cNvPr id="8" name="Text 2"/>
          <p:cNvSpPr/>
          <p:nvPr/>
        </p:nvSpPr>
        <p:spPr>
          <a:xfrm>
            <a:off x="832104" y="4167768"/>
            <a:ext cx="13281325" cy="1527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4800" dirty="0">
                <a:solidFill>
                  <a:srgbClr val="77D8F2"/>
                </a:solidFill>
                <a:latin typeface="Lucida Calligraphy" panose="03010101010101010101" pitchFamily="66" charset="0"/>
                <a:ea typeface="Alibaba-PuHuiTi" pitchFamily="34" charset="-122"/>
                <a:cs typeface="Alibaba-PuHuiTi" pitchFamily="34" charset="-120"/>
              </a:rPr>
              <a:t>Conditional Formatting in Power BI</a:t>
            </a:r>
            <a:endParaRPr lang="en-US" sz="4800" dirty="0">
              <a:latin typeface="Lucida Calligraphy" panose="03010101010101010101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1124712"/>
            <a:ext cx="2532888" cy="21945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104" y="6510528"/>
            <a:ext cx="12984480" cy="3657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106424" y="1271016"/>
            <a:ext cx="20025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1106424" y="1709928"/>
            <a:ext cx="2002536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8010"/>
              </a:lnSpc>
              <a:buNone/>
            </a:pPr>
            <a:r>
              <a:rPr lang="en-US" sz="6410" dirty="0">
                <a:solidFill>
                  <a:srgbClr val="2E2E2E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02</a:t>
            </a:r>
            <a:endParaRPr lang="en-US" sz="6410" dirty="0"/>
          </a:p>
        </p:txBody>
      </p:sp>
      <p:sp>
        <p:nvSpPr>
          <p:cNvPr id="8" name="Text 2"/>
          <p:cNvSpPr/>
          <p:nvPr/>
        </p:nvSpPr>
        <p:spPr>
          <a:xfrm>
            <a:off x="1106424" y="2871216"/>
            <a:ext cx="20025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832104" y="383133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4315968" y="1124712"/>
            <a:ext cx="948232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832104" y="438912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832104" y="4946904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832104" y="550468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5800"/>
              </a:lnSpc>
              <a:buNone/>
            </a:pPr>
            <a:r>
              <a:rPr lang="en-US" sz="4640" dirty="0">
                <a:solidFill>
                  <a:srgbClr val="77D8F2"/>
                </a:solidFill>
                <a:latin typeface="Bahnschrift Condensed" panose="020B0502040204020203" pitchFamily="34" charset="0"/>
                <a:ea typeface="Alibaba-PuHuiTi" pitchFamily="34" charset="-122"/>
                <a:cs typeface="Alibaba-PuHuiTi" pitchFamily="34" charset="-120"/>
              </a:rPr>
              <a:t>Why Use Conditional Formatting? : Smita Ravi Naik</a:t>
            </a:r>
            <a:endParaRPr lang="en-US" sz="4640" dirty="0">
              <a:latin typeface="Bahnschrift Condensed" panose="020B0502040204020203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832104" y="680313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FCB32-C725-60C4-4688-AB5098F0A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95003BF-55D0-4716-233E-D867DA166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573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33E0308E-B56C-8773-009E-98EB89AEC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434" y="1909795"/>
            <a:ext cx="1088136" cy="1088136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02A070C0-DDB7-7D27-5B85-73DE48A7C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5811" y="1909795"/>
            <a:ext cx="1088136" cy="1088136"/>
          </a:xfrm>
          <a:prstGeom prst="rect">
            <a:avLst/>
          </a:prstGeom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7F1DDB1A-E99B-23F6-8728-576363CF6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9051" y="1903922"/>
            <a:ext cx="950976" cy="1088136"/>
          </a:xfrm>
          <a:prstGeom prst="rect">
            <a:avLst/>
          </a:prstGeom>
        </p:spPr>
      </p:pic>
      <p:pic>
        <p:nvPicPr>
          <p:cNvPr id="6" name="Image 4" descr="preencoded.png">
            <a:extLst>
              <a:ext uri="{FF2B5EF4-FFF2-40B4-BE49-F238E27FC236}">
                <a16:creationId xmlns:a16="http://schemas.microsoft.com/office/drawing/2014/main" id="{4BD855EA-188C-D837-A7C1-D3F8A2C4EC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55131" y="1903922"/>
            <a:ext cx="1088136" cy="1088136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10561522-2ECD-3D9C-72C0-9BF7718E9A86}"/>
              </a:ext>
            </a:extLst>
          </p:cNvPr>
          <p:cNvSpPr/>
          <p:nvPr/>
        </p:nvSpPr>
        <p:spPr>
          <a:xfrm>
            <a:off x="960120" y="46634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Why Use Conditional Formatting?</a:t>
            </a:r>
            <a:endParaRPr lang="en-US" sz="4640" dirty="0"/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53579916-88A9-BFC6-19D6-892ADBD37BBC}"/>
              </a:ext>
            </a:extLst>
          </p:cNvPr>
          <p:cNvSpPr/>
          <p:nvPr/>
        </p:nvSpPr>
        <p:spPr>
          <a:xfrm>
            <a:off x="769436" y="3760415"/>
            <a:ext cx="13365848" cy="36799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8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To Improve Readability:</a:t>
            </a:r>
            <a:r>
              <a:rPr lang="en-US" altLang="en-US" sz="2800" dirty="0">
                <a:solidFill>
                  <a:schemeClr val="bg1"/>
                </a:solidFill>
                <a:latin typeface="Baskerville Old Face" panose="02020602080505020303" pitchFamily="18" charset="0"/>
              </a:rPr>
              <a:t> It makes complex datasets easier to understand at a glance.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800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8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To Highlight Key Data:</a:t>
            </a:r>
            <a:r>
              <a:rPr lang="en-US" altLang="en-US" sz="2800" dirty="0">
                <a:solidFill>
                  <a:schemeClr val="bg1"/>
                </a:solidFill>
                <a:latin typeface="Baskerville Old Face" panose="02020602080505020303" pitchFamily="18" charset="0"/>
              </a:rPr>
              <a:t> It draws the audience's attention to the most important metrics, trends, or outliers.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800" b="1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8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To Simplify Decision Making:</a:t>
            </a:r>
            <a:r>
              <a:rPr lang="en-US" altLang="en-US" sz="2800" dirty="0">
                <a:solidFill>
                  <a:schemeClr val="bg1"/>
                </a:solidFill>
                <a:latin typeface="Baskerville Old Face" panose="02020602080505020303" pitchFamily="18" charset="0"/>
              </a:rPr>
              <a:t> By visually representing data, it helps stakeholders quickly grasp performance and make informed decisions.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800" b="1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8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To Enhance Engagement:</a:t>
            </a:r>
            <a:r>
              <a:rPr lang="en-US" altLang="en-US" sz="2800" dirty="0">
                <a:solidFill>
                  <a:schemeClr val="bg1"/>
                </a:solidFill>
                <a:latin typeface="Baskerville Old Face" panose="02020602080505020303" pitchFamily="18" charset="0"/>
              </a:rPr>
              <a:t> It transforms a static report into a dynamic and interactive visual experience.</a:t>
            </a:r>
          </a:p>
        </p:txBody>
      </p:sp>
    </p:spTree>
    <p:extLst>
      <p:ext uri="{BB962C8B-B14F-4D97-AF65-F5344CB8AC3E}">
        <p14:creationId xmlns:p14="http://schemas.microsoft.com/office/powerpoint/2010/main" val="40197249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1124712"/>
            <a:ext cx="2532888" cy="21945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104" y="6510528"/>
            <a:ext cx="12984480" cy="3657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106424" y="1271016"/>
            <a:ext cx="20025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1106424" y="1709928"/>
            <a:ext cx="2002536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8010"/>
              </a:lnSpc>
              <a:buNone/>
            </a:pPr>
            <a:r>
              <a:rPr lang="en-US" sz="6410" dirty="0">
                <a:solidFill>
                  <a:srgbClr val="2E2E2E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03</a:t>
            </a:r>
            <a:endParaRPr lang="en-US" sz="6410" dirty="0"/>
          </a:p>
        </p:txBody>
      </p:sp>
      <p:sp>
        <p:nvSpPr>
          <p:cNvPr id="8" name="Text 2"/>
          <p:cNvSpPr/>
          <p:nvPr/>
        </p:nvSpPr>
        <p:spPr>
          <a:xfrm>
            <a:off x="1106424" y="2871216"/>
            <a:ext cx="20025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832104" y="383133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4315968" y="1124712"/>
            <a:ext cx="948232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832104" y="438912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832104" y="4946904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832104" y="550468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5800"/>
              </a:lnSpc>
              <a:buNone/>
            </a:pPr>
            <a:r>
              <a:rPr lang="en-US" sz="4640" dirty="0">
                <a:solidFill>
                  <a:srgbClr val="77D8F2"/>
                </a:solidFill>
                <a:latin typeface="Bahnschrift Condensed" panose="020B0502040204020203" pitchFamily="34" charset="0"/>
                <a:ea typeface="Alibaba-PuHuiTi" pitchFamily="34" charset="-122"/>
                <a:cs typeface="Alibaba-PuHuiTi" pitchFamily="34" charset="-120"/>
              </a:rPr>
              <a:t>Where Can You Apply It? : Madhusudhan R</a:t>
            </a:r>
            <a:endParaRPr lang="en-US" sz="4640" dirty="0">
              <a:latin typeface="Bahnschrift Condensed" panose="020B0502040204020203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832104" y="680313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43" y="1361484"/>
            <a:ext cx="502920" cy="5029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347" y="3884500"/>
            <a:ext cx="502920" cy="50292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43" y="2293934"/>
            <a:ext cx="502920" cy="50292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347" y="3115184"/>
            <a:ext cx="502920" cy="50292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625918" y="31041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Where Can You Apply It?</a:t>
            </a:r>
            <a:endParaRPr lang="en-US" sz="4640" dirty="0"/>
          </a:p>
        </p:txBody>
      </p:sp>
      <p:sp>
        <p:nvSpPr>
          <p:cNvPr id="10" name="Text 1"/>
          <p:cNvSpPr/>
          <p:nvPr/>
        </p:nvSpPr>
        <p:spPr>
          <a:xfrm>
            <a:off x="932520" y="1382293"/>
            <a:ext cx="345353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1" name="Text 2"/>
          <p:cNvSpPr/>
          <p:nvPr/>
        </p:nvSpPr>
        <p:spPr>
          <a:xfrm>
            <a:off x="1482555" y="1277279"/>
            <a:ext cx="886318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2320"/>
              </a:lnSpc>
            </a:pPr>
            <a:r>
              <a:rPr lang="en-IN" sz="2000" b="1" dirty="0">
                <a:solidFill>
                  <a:schemeClr val="bg1"/>
                </a:solidFill>
              </a:rPr>
              <a:t>Tables and Matrices: </a:t>
            </a:r>
            <a:r>
              <a:rPr lang="en-US" sz="2000" dirty="0">
                <a:solidFill>
                  <a:schemeClr val="bg1"/>
                </a:solidFill>
              </a:rPr>
              <a:t>This is where conditional formatting is most often used. You can highlight rows, columns, </a:t>
            </a:r>
          </a:p>
          <a:p>
            <a:pPr>
              <a:lnSpc>
                <a:spcPts val="2320"/>
              </a:lnSpc>
            </a:pPr>
            <a:r>
              <a:rPr lang="en-US" sz="2000" dirty="0">
                <a:solidFill>
                  <a:schemeClr val="bg1"/>
                </a:solidFill>
              </a:rPr>
              <a:t>or individual cells to draw attention to specific data points.</a:t>
            </a:r>
            <a:endParaRPr lang="en-US" sz="1850" dirty="0">
              <a:solidFill>
                <a:schemeClr val="bg1"/>
              </a:solidFill>
            </a:endParaRPr>
          </a:p>
        </p:txBody>
      </p:sp>
      <p:sp>
        <p:nvSpPr>
          <p:cNvPr id="12" name="Text 3"/>
          <p:cNvSpPr/>
          <p:nvPr/>
        </p:nvSpPr>
        <p:spPr>
          <a:xfrm>
            <a:off x="1018329" y="314718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5" name="Text 6"/>
          <p:cNvSpPr/>
          <p:nvPr/>
        </p:nvSpPr>
        <p:spPr>
          <a:xfrm>
            <a:off x="1482555" y="2368298"/>
            <a:ext cx="11166117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2320"/>
              </a:lnSpc>
            </a:pPr>
            <a:r>
              <a:rPr lang="en-IN" sz="2000" b="1" dirty="0">
                <a:solidFill>
                  <a:schemeClr val="bg1"/>
                </a:solidFill>
              </a:rPr>
              <a:t>Cards: </a:t>
            </a:r>
            <a:r>
              <a:rPr lang="en-US" sz="2000" dirty="0">
                <a:solidFill>
                  <a:schemeClr val="bg1"/>
                </a:solidFill>
              </a:rPr>
              <a:t>Change the color of a card's value based on a condition, such as a sales figure hitting a certain target.</a:t>
            </a:r>
            <a:endParaRPr lang="en-US" sz="1850" dirty="0">
              <a:solidFill>
                <a:schemeClr val="bg1"/>
              </a:solidFill>
            </a:endParaRPr>
          </a:p>
        </p:txBody>
      </p:sp>
      <p:sp>
        <p:nvSpPr>
          <p:cNvPr id="16" name="Text 7"/>
          <p:cNvSpPr/>
          <p:nvPr/>
        </p:nvSpPr>
        <p:spPr>
          <a:xfrm>
            <a:off x="1020638" y="232593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7" name="Text 8"/>
          <p:cNvSpPr/>
          <p:nvPr/>
        </p:nvSpPr>
        <p:spPr>
          <a:xfrm>
            <a:off x="996939" y="391650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4</a:t>
            </a:r>
            <a:endParaRPr lang="en-US" sz="2320" dirty="0"/>
          </a:p>
        </p:txBody>
      </p:sp>
      <p:sp>
        <p:nvSpPr>
          <p:cNvPr id="18" name="Text 9"/>
          <p:cNvSpPr/>
          <p:nvPr/>
        </p:nvSpPr>
        <p:spPr>
          <a:xfrm>
            <a:off x="1482555" y="3863501"/>
            <a:ext cx="12266783" cy="407007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2320"/>
              </a:lnSpc>
            </a:pPr>
            <a:r>
              <a:rPr lang="en-US" sz="2000" b="1" dirty="0">
                <a:solidFill>
                  <a:schemeClr val="bg1"/>
                </a:solidFill>
              </a:rPr>
              <a:t>Bar and Column Charts:</a:t>
            </a:r>
            <a:r>
              <a:rPr lang="en-US" sz="2000" dirty="0">
                <a:solidFill>
                  <a:schemeClr val="bg1"/>
                </a:solidFill>
              </a:rPr>
              <a:t> Apply conditional formatting to change the color of the bars or columns based on their values.</a:t>
            </a:r>
            <a:endParaRPr lang="en-US" sz="1850" dirty="0">
              <a:solidFill>
                <a:schemeClr val="bg1"/>
              </a:solidFill>
            </a:endParaRPr>
          </a:p>
        </p:txBody>
      </p:sp>
      <p:sp>
        <p:nvSpPr>
          <p:cNvPr id="19" name="Text 10"/>
          <p:cNvSpPr/>
          <p:nvPr/>
        </p:nvSpPr>
        <p:spPr>
          <a:xfrm>
            <a:off x="1482555" y="3100136"/>
            <a:ext cx="12042648" cy="4070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2320"/>
              </a:lnSpc>
            </a:pPr>
            <a:r>
              <a:rPr lang="en-US" sz="2000" b="1" dirty="0">
                <a:solidFill>
                  <a:schemeClr val="bg1"/>
                </a:solidFill>
              </a:rPr>
              <a:t>Gauge Visuals:</a:t>
            </a:r>
            <a:r>
              <a:rPr lang="en-US" sz="2000" dirty="0">
                <a:solidFill>
                  <a:schemeClr val="bg1"/>
                </a:solidFill>
              </a:rPr>
              <a:t> Use conditional formatting to dynamically change the colors of the gauge based on a defined range.</a:t>
            </a:r>
            <a:endParaRPr lang="en-US" sz="1850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FAD86-CA30-8F73-022C-09FC27533D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1657" y="4482194"/>
            <a:ext cx="2600688" cy="347582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8902CD0-C437-19A8-BFD2-090EA05B92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2398" y="4482194"/>
            <a:ext cx="2857899" cy="3475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1124712"/>
            <a:ext cx="2532888" cy="21945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104" y="6510528"/>
            <a:ext cx="12984480" cy="3657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106424" y="1271016"/>
            <a:ext cx="20025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1106424" y="1709928"/>
            <a:ext cx="2002536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8010"/>
              </a:lnSpc>
              <a:buNone/>
            </a:pPr>
            <a:r>
              <a:rPr lang="en-US" sz="6410" dirty="0">
                <a:solidFill>
                  <a:srgbClr val="2E2E2E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04</a:t>
            </a:r>
            <a:endParaRPr lang="en-US" sz="6410" dirty="0"/>
          </a:p>
        </p:txBody>
      </p:sp>
      <p:sp>
        <p:nvSpPr>
          <p:cNvPr id="8" name="Text 2"/>
          <p:cNvSpPr/>
          <p:nvPr/>
        </p:nvSpPr>
        <p:spPr>
          <a:xfrm>
            <a:off x="1106424" y="2871216"/>
            <a:ext cx="20025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832104" y="383133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4315968" y="1124712"/>
            <a:ext cx="948232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832104" y="438912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832104" y="4946904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832104" y="550468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5800"/>
              </a:lnSpc>
              <a:buNone/>
            </a:pPr>
            <a:r>
              <a:rPr lang="en-US" sz="4640" dirty="0">
                <a:solidFill>
                  <a:srgbClr val="77D8F2"/>
                </a:solidFill>
                <a:latin typeface="Bahnschrift Condensed" panose="020B0502040204020203" pitchFamily="34" charset="0"/>
                <a:ea typeface="Alibaba-PuHuiTi" pitchFamily="34" charset="-122"/>
                <a:cs typeface="Alibaba-PuHuiTi" pitchFamily="34" charset="-120"/>
              </a:rPr>
              <a:t>Types of Conditional Formatting : Vinod Kumar</a:t>
            </a:r>
            <a:endParaRPr lang="en-US" sz="4640" dirty="0">
              <a:latin typeface="Bahnschrift Condensed" panose="020B0502040204020203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832104" y="680313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970" y="2108250"/>
            <a:ext cx="1088136" cy="10881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504" y="2108250"/>
            <a:ext cx="950976" cy="108813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7908" y="2108250"/>
            <a:ext cx="1088136" cy="108813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77472" y="2108250"/>
            <a:ext cx="1088136" cy="108813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960120" y="683793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Types of Conditional Formatting</a:t>
            </a:r>
            <a:endParaRPr lang="en-US" sz="4640" dirty="0"/>
          </a:p>
        </p:txBody>
      </p:sp>
      <p:sp>
        <p:nvSpPr>
          <p:cNvPr id="8" name="Text 1"/>
          <p:cNvSpPr/>
          <p:nvPr/>
        </p:nvSpPr>
        <p:spPr>
          <a:xfrm>
            <a:off x="815154" y="3420079"/>
            <a:ext cx="271576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Background Color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969264" y="3758184"/>
            <a:ext cx="2715768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• Highlights cells with colored backgrounds based on values or rules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4297680" y="3420079"/>
            <a:ext cx="271576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Font Color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4464948" y="3794983"/>
            <a:ext cx="271576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• Changes text color based on logic or thresholds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7594092" y="3383280"/>
            <a:ext cx="271576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Data Bars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7793364" y="3771119"/>
            <a:ext cx="271576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• Visual representation of value with horizontal bars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10911078" y="3383280"/>
            <a:ext cx="271576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Icons</a:t>
            </a:r>
            <a:endParaRPr lang="en-US" sz="2320" dirty="0"/>
          </a:p>
        </p:txBody>
      </p:sp>
      <p:sp>
        <p:nvSpPr>
          <p:cNvPr id="15" name="Text 8"/>
          <p:cNvSpPr/>
          <p:nvPr/>
        </p:nvSpPr>
        <p:spPr>
          <a:xfrm>
            <a:off x="11121780" y="3587013"/>
            <a:ext cx="271576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• Adds visual indicators like arrows or symbols</a:t>
            </a:r>
            <a:endParaRPr lang="en-US" sz="18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CA5748B-F4A9-B840-D026-9B4226BA2B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6617" y="4844536"/>
            <a:ext cx="7349773" cy="32735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1124712"/>
            <a:ext cx="2532888" cy="21945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104" y="6510528"/>
            <a:ext cx="12984480" cy="3657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106424" y="1271016"/>
            <a:ext cx="20025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1106424" y="1709928"/>
            <a:ext cx="2002536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8010"/>
              </a:lnSpc>
              <a:buNone/>
            </a:pPr>
            <a:r>
              <a:rPr lang="en-US" sz="6410" dirty="0">
                <a:solidFill>
                  <a:srgbClr val="2E2E2E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05</a:t>
            </a:r>
            <a:endParaRPr lang="en-US" sz="6410" dirty="0"/>
          </a:p>
        </p:txBody>
      </p:sp>
      <p:sp>
        <p:nvSpPr>
          <p:cNvPr id="8" name="Text 2"/>
          <p:cNvSpPr/>
          <p:nvPr/>
        </p:nvSpPr>
        <p:spPr>
          <a:xfrm>
            <a:off x="1106424" y="2871216"/>
            <a:ext cx="20025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832104" y="383133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4315968" y="1124712"/>
            <a:ext cx="948232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832104" y="438912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832104" y="4946904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832104" y="550468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5800"/>
              </a:lnSpc>
              <a:buNone/>
            </a:pPr>
            <a:r>
              <a:rPr lang="en-US" sz="4640" dirty="0">
                <a:solidFill>
                  <a:srgbClr val="77D8F2"/>
                </a:solidFill>
                <a:latin typeface="Bahnschrift Condensed" panose="020B0502040204020203" pitchFamily="34" charset="0"/>
                <a:ea typeface="Alibaba-PuHuiTi" pitchFamily="34" charset="-122"/>
                <a:cs typeface="Alibaba-PuHuiTi" pitchFamily="34" charset="-120"/>
              </a:rPr>
              <a:t>Applying Conditional Formatting : Mohammad Faiz</a:t>
            </a:r>
            <a:endParaRPr lang="en-US" sz="4640" dirty="0">
              <a:latin typeface="Bahnschrift Condensed" panose="020B0502040204020203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832104" y="680313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" y="1413975"/>
            <a:ext cx="3218688" cy="9509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5072" y="1413975"/>
            <a:ext cx="3218688" cy="95097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7184" y="1413975"/>
            <a:ext cx="3218688" cy="95097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9296" y="1413975"/>
            <a:ext cx="3218688" cy="950976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822960" y="44348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Applying Conditional Formatting</a:t>
            </a:r>
            <a:endParaRPr lang="en-US" sz="4640" dirty="0"/>
          </a:p>
        </p:txBody>
      </p:sp>
      <p:sp>
        <p:nvSpPr>
          <p:cNvPr id="9" name="Text 1"/>
          <p:cNvSpPr/>
          <p:nvPr/>
        </p:nvSpPr>
        <p:spPr>
          <a:xfrm>
            <a:off x="2368296" y="1670007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0" name="Text 2"/>
          <p:cNvSpPr/>
          <p:nvPr/>
        </p:nvSpPr>
        <p:spPr>
          <a:xfrm>
            <a:off x="996696" y="2587084"/>
            <a:ext cx="274320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Select the visual (e.g., Table, Matrix, Card)</a:t>
            </a:r>
            <a:endParaRPr lang="en-US" sz="1850" dirty="0"/>
          </a:p>
        </p:txBody>
      </p:sp>
      <p:sp>
        <p:nvSpPr>
          <p:cNvPr id="11" name="Text 3"/>
          <p:cNvSpPr/>
          <p:nvPr/>
        </p:nvSpPr>
        <p:spPr>
          <a:xfrm>
            <a:off x="4237575" y="2451150"/>
            <a:ext cx="274320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Go to the "Format" pane</a:t>
            </a:r>
            <a:endParaRPr lang="en-US" sz="1850" dirty="0"/>
          </a:p>
        </p:txBody>
      </p:sp>
      <p:sp>
        <p:nvSpPr>
          <p:cNvPr id="12" name="Text 4"/>
          <p:cNvSpPr/>
          <p:nvPr/>
        </p:nvSpPr>
        <p:spPr>
          <a:xfrm>
            <a:off x="5491976" y="1670007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3" name="Text 5"/>
          <p:cNvSpPr/>
          <p:nvPr/>
        </p:nvSpPr>
        <p:spPr>
          <a:xfrm>
            <a:off x="7478454" y="2583627"/>
            <a:ext cx="2743200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Choose the field and formatting type (background, font, icon, data bars)</a:t>
            </a:r>
            <a:endParaRPr lang="en-US" sz="1850" dirty="0"/>
          </a:p>
        </p:txBody>
      </p:sp>
      <p:sp>
        <p:nvSpPr>
          <p:cNvPr id="14" name="Text 6"/>
          <p:cNvSpPr/>
          <p:nvPr/>
        </p:nvSpPr>
        <p:spPr>
          <a:xfrm>
            <a:off x="8622792" y="169342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5" name="Text 7"/>
          <p:cNvSpPr/>
          <p:nvPr/>
        </p:nvSpPr>
        <p:spPr>
          <a:xfrm>
            <a:off x="10719333" y="2538130"/>
            <a:ext cx="274320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Select a rule type:</a:t>
            </a:r>
            <a:endParaRPr lang="en-US" sz="1850" dirty="0"/>
          </a:p>
        </p:txBody>
      </p:sp>
      <p:sp>
        <p:nvSpPr>
          <p:cNvPr id="16" name="Text 8"/>
          <p:cNvSpPr/>
          <p:nvPr/>
        </p:nvSpPr>
        <p:spPr>
          <a:xfrm>
            <a:off x="10817352" y="2830738"/>
            <a:ext cx="274320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• Color scale</a:t>
            </a:r>
            <a:endParaRPr lang="en-US" sz="1850" dirty="0"/>
          </a:p>
        </p:txBody>
      </p:sp>
      <p:sp>
        <p:nvSpPr>
          <p:cNvPr id="17" name="Text 9"/>
          <p:cNvSpPr/>
          <p:nvPr/>
        </p:nvSpPr>
        <p:spPr>
          <a:xfrm>
            <a:off x="10817352" y="3101100"/>
            <a:ext cx="274320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• Rules (Greater than, Less than, etc.)</a:t>
            </a:r>
            <a:endParaRPr lang="en-US" sz="1850" dirty="0"/>
          </a:p>
        </p:txBody>
      </p:sp>
      <p:sp>
        <p:nvSpPr>
          <p:cNvPr id="18" name="Text 10"/>
          <p:cNvSpPr/>
          <p:nvPr/>
        </p:nvSpPr>
        <p:spPr>
          <a:xfrm>
            <a:off x="10817352" y="3657895"/>
            <a:ext cx="274320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• Field value based</a:t>
            </a:r>
            <a:endParaRPr lang="en-US" sz="1850" dirty="0"/>
          </a:p>
        </p:txBody>
      </p:sp>
      <p:sp>
        <p:nvSpPr>
          <p:cNvPr id="19" name="Text 11"/>
          <p:cNvSpPr/>
          <p:nvPr/>
        </p:nvSpPr>
        <p:spPr>
          <a:xfrm>
            <a:off x="11891772" y="1680043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4</a:t>
            </a:r>
            <a:endParaRPr lang="en-US" sz="232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D7E524A-CCB8-AE92-FCED-0EDF5C97C6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365" y="3893352"/>
            <a:ext cx="4904209" cy="41556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AD50FB0-D90C-984D-6ED3-FA995600E8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1976" y="4038371"/>
            <a:ext cx="5667576" cy="4010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D6E98-0FDB-41DB-CBE5-66DFAAE04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770B362-B995-869D-9630-1C6E299E4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9F36FC72-76F2-793D-9F73-C08F647EC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2811768F-D35D-5313-5E24-F8B7E2604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1124712"/>
            <a:ext cx="2532888" cy="2194560"/>
          </a:xfrm>
          <a:prstGeom prst="rect">
            <a:avLst/>
          </a:prstGeom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51D8A803-9975-607B-9DF2-70828C61A1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104" y="6510528"/>
            <a:ext cx="12984480" cy="36576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E26351A1-6252-534F-021E-36AC5AFC1BFB}"/>
              </a:ext>
            </a:extLst>
          </p:cNvPr>
          <p:cNvSpPr/>
          <p:nvPr/>
        </p:nvSpPr>
        <p:spPr>
          <a:xfrm>
            <a:off x="1106424" y="1271016"/>
            <a:ext cx="20025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BF9639E5-959E-1B2E-A43B-EEEB23DE9EB5}"/>
              </a:ext>
            </a:extLst>
          </p:cNvPr>
          <p:cNvSpPr/>
          <p:nvPr/>
        </p:nvSpPr>
        <p:spPr>
          <a:xfrm>
            <a:off x="1106424" y="1709928"/>
            <a:ext cx="2002536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8010"/>
              </a:lnSpc>
              <a:buNone/>
            </a:pPr>
            <a:r>
              <a:rPr lang="en-US" sz="6410" dirty="0">
                <a:solidFill>
                  <a:srgbClr val="2E2E2E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06</a:t>
            </a:r>
            <a:endParaRPr lang="en-US" sz="641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8876CC64-18F0-EF04-D4CE-C4FDEC1753E4}"/>
              </a:ext>
            </a:extLst>
          </p:cNvPr>
          <p:cNvSpPr/>
          <p:nvPr/>
        </p:nvSpPr>
        <p:spPr>
          <a:xfrm>
            <a:off x="1106424" y="2871216"/>
            <a:ext cx="20025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852DA970-3656-2952-3C9E-404ADFDA2EE0}"/>
              </a:ext>
            </a:extLst>
          </p:cNvPr>
          <p:cNvSpPr/>
          <p:nvPr/>
        </p:nvSpPr>
        <p:spPr>
          <a:xfrm>
            <a:off x="832104" y="383133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4AE8B9B4-6E8C-40B2-538E-D0E15DB5FBAA}"/>
              </a:ext>
            </a:extLst>
          </p:cNvPr>
          <p:cNvSpPr/>
          <p:nvPr/>
        </p:nvSpPr>
        <p:spPr>
          <a:xfrm>
            <a:off x="4315968" y="1124712"/>
            <a:ext cx="948232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CC236737-BD3C-16A2-17A1-7A397FDDC772}"/>
              </a:ext>
            </a:extLst>
          </p:cNvPr>
          <p:cNvSpPr/>
          <p:nvPr/>
        </p:nvSpPr>
        <p:spPr>
          <a:xfrm>
            <a:off x="832104" y="438912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598FF241-00A7-AD5B-0137-C5AC39A2230F}"/>
              </a:ext>
            </a:extLst>
          </p:cNvPr>
          <p:cNvSpPr/>
          <p:nvPr/>
        </p:nvSpPr>
        <p:spPr>
          <a:xfrm>
            <a:off x="832104" y="4946904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03E1392D-ECEF-852A-D868-4A1D2385032D}"/>
              </a:ext>
            </a:extLst>
          </p:cNvPr>
          <p:cNvSpPr/>
          <p:nvPr/>
        </p:nvSpPr>
        <p:spPr>
          <a:xfrm>
            <a:off x="832104" y="550468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>
              <a:lnSpc>
                <a:spcPts val="5800"/>
              </a:lnSpc>
            </a:pPr>
            <a:r>
              <a:rPr lang="en-US" sz="4640" dirty="0">
                <a:solidFill>
                  <a:srgbClr val="77D8F2"/>
                </a:solidFill>
                <a:latin typeface="Bahnschrift Condensed" panose="020B0502040204020203" pitchFamily="34" charset="0"/>
                <a:ea typeface="Alibaba-PuHuiTi" pitchFamily="34" charset="-122"/>
                <a:cs typeface="Alibaba-PuHuiTi" pitchFamily="34" charset="-120"/>
              </a:rPr>
              <a:t>Example – Background Color, Icons : Veena</a:t>
            </a:r>
            <a:endParaRPr lang="en-US" sz="4640" dirty="0">
              <a:latin typeface="Bahnschrift Condensed" panose="020B0502040204020203" pitchFamily="34" charset="0"/>
            </a:endParaRPr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B492EF56-2FF8-4AE0-E3F5-7FAF6A4D32E0}"/>
              </a:ext>
            </a:extLst>
          </p:cNvPr>
          <p:cNvSpPr/>
          <p:nvPr/>
        </p:nvSpPr>
        <p:spPr>
          <a:xfrm>
            <a:off x="832104" y="680313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42910422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4288" y="3639312"/>
            <a:ext cx="1152144" cy="11521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8272" y="3639312"/>
            <a:ext cx="1152144" cy="115214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2256" y="3639312"/>
            <a:ext cx="1152144" cy="11521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249631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Example – Background Color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960120" y="5020056"/>
            <a:ext cx="383133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Use conditional background color in a sales table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5404104" y="5020056"/>
            <a:ext cx="383133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Color gradient from red (low sales) to green (high sales)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9848088" y="5020056"/>
            <a:ext cx="383133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Helps instantly identify best and worst performing regions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48" y="847493"/>
            <a:ext cx="12345069" cy="6706782"/>
          </a:xfrm>
          <a:prstGeom prst="rect">
            <a:avLst/>
          </a:prstGeom>
        </p:spPr>
      </p:pic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C32C9990-915A-A4A4-7A71-107C96615C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341377"/>
              </p:ext>
            </p:extLst>
          </p:nvPr>
        </p:nvGraphicFramePr>
        <p:xfrm>
          <a:off x="1059365" y="1672645"/>
          <a:ext cx="12355551" cy="52797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8" name="Text 0">
            <a:extLst>
              <a:ext uri="{FF2B5EF4-FFF2-40B4-BE49-F238E27FC236}">
                <a16:creationId xmlns:a16="http://schemas.microsoft.com/office/drawing/2014/main" id="{BE76FEBD-5AE6-7189-67B3-8E5AAECF812F}"/>
              </a:ext>
            </a:extLst>
          </p:cNvPr>
          <p:cNvSpPr/>
          <p:nvPr/>
        </p:nvSpPr>
        <p:spPr>
          <a:xfrm>
            <a:off x="3849651" y="335429"/>
            <a:ext cx="6688255" cy="1024128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77D8F2"/>
                </a:solidFill>
                <a:latin typeface="Lucida Calligraphy" panose="03010101010101010101" pitchFamily="66" charset="0"/>
                <a:ea typeface="Alibaba-PuHuiTi" pitchFamily="34" charset="-122"/>
                <a:cs typeface="Alibaba-PuHuiTi" pitchFamily="34" charset="-120"/>
              </a:rPr>
              <a:t>Team Members</a:t>
            </a:r>
            <a:endParaRPr lang="en-US" sz="6410" dirty="0">
              <a:latin typeface="Lucida Calligraphy" panose="03010101010101010101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3255264"/>
            <a:ext cx="502920" cy="5029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4288536"/>
            <a:ext cx="502920" cy="50292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2020824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Example – Icons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996696" y="329184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1609344" y="3300984"/>
            <a:ext cx="721461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Use up/down arrows for profit changes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996696" y="432511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1609344" y="4334256"/>
            <a:ext cx="721461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Set rules: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1609344" y="4773168"/>
            <a:ext cx="721461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• Green up arrow for &gt;10% growth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609344" y="5212080"/>
            <a:ext cx="721461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• Yellow dot for 0–10%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1609344" y="5641848"/>
            <a:ext cx="721461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• Red down arrow for negative growth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90E6D-4573-3E9C-7093-B7411F579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A51B88B-DFE0-49EC-E66C-F5FBEF508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DBF70F-00C5-8C89-1529-A241CD521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457200"/>
            <a:ext cx="7608711" cy="7315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235259-E937-DCE2-B398-8BCBEC6D7A2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098" t="5178" r="19250" b="3772"/>
          <a:stretch>
            <a:fillRect/>
          </a:stretch>
        </p:blipFill>
        <p:spPr>
          <a:xfrm>
            <a:off x="8218311" y="457200"/>
            <a:ext cx="6028267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6068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1124712"/>
            <a:ext cx="2532888" cy="21945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104" y="6510528"/>
            <a:ext cx="12984480" cy="3657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106424" y="1271016"/>
            <a:ext cx="20025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1106424" y="1709928"/>
            <a:ext cx="2002536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8010"/>
              </a:lnSpc>
              <a:buNone/>
            </a:pPr>
            <a:r>
              <a:rPr lang="en-US" sz="6410" dirty="0">
                <a:solidFill>
                  <a:srgbClr val="2E2E2E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07</a:t>
            </a:r>
            <a:endParaRPr lang="en-US" sz="6410" dirty="0"/>
          </a:p>
        </p:txBody>
      </p:sp>
      <p:sp>
        <p:nvSpPr>
          <p:cNvPr id="8" name="Text 2"/>
          <p:cNvSpPr/>
          <p:nvPr/>
        </p:nvSpPr>
        <p:spPr>
          <a:xfrm>
            <a:off x="1106424" y="2871216"/>
            <a:ext cx="20025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832104" y="383133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4315968" y="1124712"/>
            <a:ext cx="948232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832104" y="438912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832104" y="4946904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832104" y="550468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5800"/>
              </a:lnSpc>
              <a:buNone/>
            </a:pPr>
            <a:r>
              <a:rPr lang="en-US" sz="4640" dirty="0">
                <a:solidFill>
                  <a:srgbClr val="77D8F2"/>
                </a:solidFill>
                <a:latin typeface="Bahnschrift Condensed" panose="020B0502040204020203" pitchFamily="34" charset="0"/>
                <a:ea typeface="Alibaba-PuHuiTi" pitchFamily="34" charset="-122"/>
                <a:cs typeface="Alibaba-PuHuiTi" pitchFamily="34" charset="-120"/>
              </a:rPr>
              <a:t>Field Value Based Formatting : Gaurav Ranjan Samal</a:t>
            </a:r>
            <a:endParaRPr lang="en-US" sz="4640" dirty="0">
              <a:latin typeface="Bahnschrift Condensed" panose="020B0502040204020203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832104" y="680313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7440" y="3639312"/>
            <a:ext cx="1005840" cy="11521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8272" y="3639312"/>
            <a:ext cx="1152144" cy="115214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2256" y="3639312"/>
            <a:ext cx="1152144" cy="11521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249631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Field Value Based Formatting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960120" y="5020056"/>
            <a:ext cx="383133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Dynamically format using values from other fields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5404104" y="5020056"/>
            <a:ext cx="383133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Example: Highlight sales value based on profit margin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9848088" y="5020056"/>
            <a:ext cx="38313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Enables cross-field visual logic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6440" y="3328416"/>
            <a:ext cx="502920" cy="5029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6440" y="4352544"/>
            <a:ext cx="502920" cy="50292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6440" y="5385816"/>
            <a:ext cx="502920" cy="50292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806440" y="2084832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Conclusion</a:t>
            </a:r>
            <a:endParaRPr lang="en-US" sz="4640" dirty="0"/>
          </a:p>
        </p:txBody>
      </p:sp>
      <p:sp>
        <p:nvSpPr>
          <p:cNvPr id="8" name="Text 1"/>
          <p:cNvSpPr/>
          <p:nvPr/>
        </p:nvSpPr>
        <p:spPr>
          <a:xfrm>
            <a:off x="5971032" y="335584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6583680" y="3364992"/>
            <a:ext cx="721461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Conditional Formatting = Powerful visualization tool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5971032" y="438912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6583680" y="4398264"/>
            <a:ext cx="721461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Helps drive insights at a glance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5971032" y="542239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6583680" y="5431536"/>
            <a:ext cx="721461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Practice different types to become proficient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862" y="792740"/>
            <a:ext cx="11798659" cy="66441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22960" y="2921620"/>
            <a:ext cx="12984480" cy="3049189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8010"/>
              </a:lnSpc>
              <a:buNone/>
            </a:pPr>
            <a:r>
              <a:rPr lang="en-US" sz="11500" dirty="0">
                <a:solidFill>
                  <a:srgbClr val="77D8F2"/>
                </a:solidFill>
                <a:latin typeface="Viner Hand ITC" panose="03070502030502020203" pitchFamily="66" charset="0"/>
                <a:ea typeface="Alibaba-PuHuiTi" pitchFamily="34" charset="-122"/>
                <a:cs typeface="Alibaba-PuHuiTi" pitchFamily="34" charset="-120"/>
              </a:rPr>
              <a:t>Thank You</a:t>
            </a:r>
            <a:endParaRPr lang="en-US" sz="11500" dirty="0">
              <a:latin typeface="Viner Hand ITC" panose="03070502030502020203" pitchFamily="66" charset="0"/>
            </a:endParaRPr>
          </a:p>
        </p:txBody>
      </p:sp>
      <p:sp>
        <p:nvSpPr>
          <p:cNvPr id="6" name="Text 8">
            <a:extLst>
              <a:ext uri="{FF2B5EF4-FFF2-40B4-BE49-F238E27FC236}">
                <a16:creationId xmlns:a16="http://schemas.microsoft.com/office/drawing/2014/main" id="{BE87498A-D5A6-2436-5D66-6FA092BF2E73}"/>
              </a:ext>
            </a:extLst>
          </p:cNvPr>
          <p:cNvSpPr/>
          <p:nvPr/>
        </p:nvSpPr>
        <p:spPr>
          <a:xfrm>
            <a:off x="3718984" y="5274526"/>
            <a:ext cx="7330440" cy="836341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0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Gabriola" panose="04040605051002020D02" pitchFamily="82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“I hope you found this presentation informative”</a:t>
            </a:r>
            <a:endParaRPr lang="en-US" sz="4000" dirty="0">
              <a:solidFill>
                <a:schemeClr val="accent5">
                  <a:lumMod val="20000"/>
                  <a:lumOff val="80000"/>
                </a:schemeClr>
              </a:solidFill>
              <a:latin typeface="Gabriola" panose="04040605051002020D02" pitchFamily="8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62FAE-E591-DC94-540A-CD80D9267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27A72B3-898D-87A1-4F94-B2728601D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41" y="80201"/>
            <a:ext cx="14329317" cy="8069197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9F91A4EB-B86A-1B82-D917-26F0DAC95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15" y="304254"/>
            <a:ext cx="13533569" cy="7621091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98D10A8B-4F2A-AB98-8C44-6C4B51E92722}"/>
              </a:ext>
            </a:extLst>
          </p:cNvPr>
          <p:cNvSpPr/>
          <p:nvPr/>
        </p:nvSpPr>
        <p:spPr>
          <a:xfrm>
            <a:off x="832104" y="1261872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77D8F2"/>
                </a:solidFill>
                <a:latin typeface="Lucida Calligraphy" panose="03010101010101010101" pitchFamily="66" charset="0"/>
                <a:ea typeface="Alibaba-PuHuiTi" pitchFamily="34" charset="-122"/>
                <a:cs typeface="Alibaba-PuHuiTi" pitchFamily="34" charset="-120"/>
              </a:rPr>
              <a:t>CONTENTS</a:t>
            </a:r>
            <a:endParaRPr lang="en-US" sz="6410" dirty="0">
              <a:latin typeface="Lucida Calligraphy" panose="03010101010101010101" pitchFamily="66" charset="0"/>
            </a:endParaRP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F182F906-D714-D7D3-4A8D-E4D0C1E3DE84}"/>
              </a:ext>
            </a:extLst>
          </p:cNvPr>
          <p:cNvSpPr/>
          <p:nvPr/>
        </p:nvSpPr>
        <p:spPr>
          <a:xfrm>
            <a:off x="1078992" y="2679192"/>
            <a:ext cx="5989320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1. Introduction to Conditional Formatting</a:t>
            </a:r>
            <a:endParaRPr lang="en-US" sz="232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CC80250C-E40B-6E4F-D170-BC3D54D020D3}"/>
              </a:ext>
            </a:extLst>
          </p:cNvPr>
          <p:cNvSpPr/>
          <p:nvPr/>
        </p:nvSpPr>
        <p:spPr>
          <a:xfrm>
            <a:off x="1078992" y="3625596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3. Where Can You Apply It?</a:t>
            </a:r>
            <a:endParaRPr lang="en-US" sz="232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F74A36C2-D0A4-62A2-028B-503B43041215}"/>
              </a:ext>
            </a:extLst>
          </p:cNvPr>
          <p:cNvSpPr/>
          <p:nvPr/>
        </p:nvSpPr>
        <p:spPr>
          <a:xfrm>
            <a:off x="1078992" y="431596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5. Applying Conditional Formatting</a:t>
            </a:r>
            <a:endParaRPr lang="en-US" sz="2320" dirty="0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B8A7C708-E0AE-0E2E-B601-0DE72BCD2129}"/>
              </a:ext>
            </a:extLst>
          </p:cNvPr>
          <p:cNvSpPr/>
          <p:nvPr/>
        </p:nvSpPr>
        <p:spPr>
          <a:xfrm>
            <a:off x="7562088" y="289525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2. Why Use Conditional Formatting?</a:t>
            </a:r>
            <a:endParaRPr lang="en-US" sz="2320" dirty="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F2DD83C8-1E0D-FA52-95DD-52EB11223A16}"/>
              </a:ext>
            </a:extLst>
          </p:cNvPr>
          <p:cNvSpPr/>
          <p:nvPr/>
        </p:nvSpPr>
        <p:spPr>
          <a:xfrm>
            <a:off x="7571232" y="367588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4. Types of Conditional Formatting</a:t>
            </a:r>
            <a:endParaRPr lang="en-US" sz="2320" dirty="0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B5914B9B-15E4-75DE-64C1-F3D24D405063}"/>
              </a:ext>
            </a:extLst>
          </p:cNvPr>
          <p:cNvSpPr/>
          <p:nvPr/>
        </p:nvSpPr>
        <p:spPr>
          <a:xfrm>
            <a:off x="7571232" y="431596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6. Example – Background Color &amp; Icon</a:t>
            </a:r>
            <a:endParaRPr lang="en-US" sz="2320" dirty="0"/>
          </a:p>
        </p:txBody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F1C00A47-6108-7C2F-3FDB-7A3BE1549E29}"/>
              </a:ext>
            </a:extLst>
          </p:cNvPr>
          <p:cNvSpPr/>
          <p:nvPr/>
        </p:nvSpPr>
        <p:spPr>
          <a:xfrm>
            <a:off x="1078992" y="4969876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7. Field Value Based Formatting</a:t>
            </a:r>
            <a:endParaRPr lang="en-US" sz="2320" dirty="0"/>
          </a:p>
        </p:txBody>
      </p:sp>
    </p:spTree>
    <p:extLst>
      <p:ext uri="{BB962C8B-B14F-4D97-AF65-F5344CB8AC3E}">
        <p14:creationId xmlns:p14="http://schemas.microsoft.com/office/powerpoint/2010/main" val="14452181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1124712"/>
            <a:ext cx="2532888" cy="21945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104" y="6510528"/>
            <a:ext cx="12984480" cy="3657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106424" y="1271016"/>
            <a:ext cx="20025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1106424" y="1709928"/>
            <a:ext cx="2002536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8010"/>
              </a:lnSpc>
              <a:buNone/>
            </a:pPr>
            <a:r>
              <a:rPr lang="en-US" sz="6410" dirty="0">
                <a:solidFill>
                  <a:srgbClr val="2E2E2E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01</a:t>
            </a:r>
            <a:endParaRPr lang="en-US" sz="6410" dirty="0"/>
          </a:p>
        </p:txBody>
      </p:sp>
      <p:sp>
        <p:nvSpPr>
          <p:cNvPr id="8" name="Text 2"/>
          <p:cNvSpPr/>
          <p:nvPr/>
        </p:nvSpPr>
        <p:spPr>
          <a:xfrm>
            <a:off x="1106424" y="2871216"/>
            <a:ext cx="20025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832104" y="383133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4315968" y="1124712"/>
            <a:ext cx="948232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832104" y="438912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832104" y="4946904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832104" y="550468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5800"/>
              </a:lnSpc>
              <a:buNone/>
            </a:pPr>
            <a:r>
              <a:rPr lang="en-US" sz="4640" dirty="0">
                <a:solidFill>
                  <a:srgbClr val="77D8F2"/>
                </a:solidFill>
                <a:latin typeface="Bahnschrift Condensed" panose="020B0502040204020203" pitchFamily="34" charset="0"/>
                <a:ea typeface="Alibaba-PuHuiTi" pitchFamily="34" charset="-122"/>
                <a:cs typeface="Alibaba-PuHuiTi" pitchFamily="34" charset="-120"/>
              </a:rPr>
              <a:t>Introduction to Conditional Formatting : Tejas MS</a:t>
            </a:r>
            <a:endParaRPr lang="en-US" sz="4640" dirty="0">
              <a:latin typeface="Bahnschrift Condensed" panose="020B0502040204020203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832104" y="680313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699516" y="530799"/>
            <a:ext cx="801014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Introduction to Conditional Formatting</a:t>
            </a:r>
            <a:endParaRPr lang="en-US" sz="4640" dirty="0"/>
          </a:p>
        </p:txBody>
      </p:sp>
      <p:sp>
        <p:nvSpPr>
          <p:cNvPr id="9" name="Text 2"/>
          <p:cNvSpPr/>
          <p:nvPr/>
        </p:nvSpPr>
        <p:spPr>
          <a:xfrm>
            <a:off x="367991" y="1987816"/>
            <a:ext cx="9300116" cy="54705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2800" dirty="0">
                <a:solidFill>
                  <a:schemeClr val="bg1"/>
                </a:solidFill>
                <a:latin typeface="Baskerville Old Face" panose="02020602080505020303" pitchFamily="18" charset="0"/>
              </a:rPr>
              <a:t>"Good Afternoon, Today, we're going to talk about a powerful feature in Power BI called Conditional Formatting. At its core, conditional formatting is all about making your data tell a story at a glance. It changes how your visuals look, not based on static settings, but on the underlying data itself. The main purpose is to improve data readability and highlight key insights without requiring a deep dive into every number. Think of it as a dynamic layer on your reports that instantly guides your attention to what matters most. It's an essential tool for creating a truly effective and engaging dashboard."</a:t>
            </a:r>
            <a:endParaRPr lang="en-US" sz="2400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2BBD1-F27E-FD1A-5E29-2E40AD10E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1CBF49E-8463-6EA5-1563-3DB118B5E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D8C60040-84C8-BEF2-5F5F-915B76468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6C960F4A-3EC4-8461-4044-C8E0E8C7764C}"/>
              </a:ext>
            </a:extLst>
          </p:cNvPr>
          <p:cNvSpPr/>
          <p:nvPr/>
        </p:nvSpPr>
        <p:spPr>
          <a:xfrm>
            <a:off x="367991" y="173920"/>
            <a:ext cx="801014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ts val="5800"/>
              </a:lnSpc>
            </a:pPr>
            <a:r>
              <a:rPr lang="en-US" sz="3600" dirty="0">
                <a:solidFill>
                  <a:schemeClr val="bg1"/>
                </a:solidFill>
              </a:rPr>
              <a:t>Where you use Conditional formatting?</a:t>
            </a: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2A318D65-0D4D-E349-4287-4CA32F979C78}"/>
              </a:ext>
            </a:extLst>
          </p:cNvPr>
          <p:cNvSpPr/>
          <p:nvPr/>
        </p:nvSpPr>
        <p:spPr>
          <a:xfrm>
            <a:off x="367991" y="2058849"/>
            <a:ext cx="9300116" cy="4111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2800" dirty="0">
                <a:solidFill>
                  <a:schemeClr val="bg1"/>
                </a:solidFill>
                <a:latin typeface="Baskerville Old Face" panose="02020602080505020303" pitchFamily="18" charset="0"/>
              </a:rPr>
              <a:t>"So, where can you use this? Conditional formatting is incredibly versatile. It's most commonly used in </a:t>
            </a:r>
            <a:r>
              <a:rPr lang="en-US" sz="28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Tables and Matrices</a:t>
            </a:r>
            <a:r>
              <a:rPr lang="en-US" sz="2800" dirty="0">
                <a:solidFill>
                  <a:schemeClr val="bg1"/>
                </a:solidFill>
                <a:latin typeface="Baskerville Old Face" panose="02020602080505020303" pitchFamily="18" charset="0"/>
              </a:rPr>
              <a:t> to highlight specific cells. But it doesn't stop there. You can apply it to </a:t>
            </a:r>
            <a:r>
              <a:rPr lang="en-US" sz="28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Cards</a:t>
            </a:r>
            <a:r>
              <a:rPr lang="en-US" sz="2800" dirty="0">
                <a:solidFill>
                  <a:schemeClr val="bg1"/>
                </a:solidFill>
                <a:latin typeface="Baskerville Old Face" panose="02020602080505020303" pitchFamily="18" charset="0"/>
              </a:rPr>
              <a:t> to change the color of a key performance indicator based on a target, or even to </a:t>
            </a:r>
            <a:r>
              <a:rPr lang="en-US" sz="28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charts</a:t>
            </a:r>
            <a:r>
              <a:rPr lang="en-US" sz="2800" dirty="0">
                <a:solidFill>
                  <a:schemeClr val="bg1"/>
                </a:solidFill>
                <a:latin typeface="Baskerville Old Face" panose="02020602080505020303" pitchFamily="18" charset="0"/>
              </a:rPr>
              <a:t> to dynamically color a bar or a data point. This wide availability means you can bring your most critical data to life across your entire report."</a:t>
            </a:r>
            <a:endParaRPr lang="en-US" sz="2400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7109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2BBD1-F27E-FD1A-5E29-2E40AD10E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1CBF49E-8463-6EA5-1563-3DB118B5E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43B709C2-6531-4DDE-B32C-B0102AAE6C82}"/>
              </a:ext>
            </a:extLst>
          </p:cNvPr>
          <p:cNvGrpSpPr/>
          <p:nvPr/>
        </p:nvGrpSpPr>
        <p:grpSpPr>
          <a:xfrm>
            <a:off x="451549" y="170337"/>
            <a:ext cx="6703388" cy="3230623"/>
            <a:chOff x="840799" y="143063"/>
            <a:chExt cx="4974009" cy="359965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47D758A-98AF-42D4-A89D-B9A924E7F9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856"/>
            <a:stretch/>
          </p:blipFill>
          <p:spPr>
            <a:xfrm>
              <a:off x="840799" y="657726"/>
              <a:ext cx="4974009" cy="3084989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66A07EC-8905-449E-A7F4-9127DA966673}"/>
                </a:ext>
              </a:extLst>
            </p:cNvPr>
            <p:cNvSpPr/>
            <p:nvPr/>
          </p:nvSpPr>
          <p:spPr>
            <a:xfrm>
              <a:off x="840799" y="143063"/>
              <a:ext cx="4974009" cy="46522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598BDF1-7D83-45B7-B717-BC64D35E3B6E}"/>
              </a:ext>
            </a:extLst>
          </p:cNvPr>
          <p:cNvSpPr txBox="1"/>
          <p:nvPr/>
        </p:nvSpPr>
        <p:spPr>
          <a:xfrm>
            <a:off x="1667445" y="83285"/>
            <a:ext cx="3177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rgbClr val="FF0000"/>
                </a:solidFill>
              </a:rPr>
              <a:t>TABLE Formatting</a:t>
            </a:r>
            <a:endParaRPr lang="en-IN" sz="3200" dirty="0">
              <a:solidFill>
                <a:srgbClr val="FF0000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A78AA74-9ED2-4B1D-8B2E-CF1039FF34F0}"/>
              </a:ext>
            </a:extLst>
          </p:cNvPr>
          <p:cNvGrpSpPr/>
          <p:nvPr/>
        </p:nvGrpSpPr>
        <p:grpSpPr>
          <a:xfrm>
            <a:off x="7823373" y="170337"/>
            <a:ext cx="6069091" cy="3230623"/>
            <a:chOff x="6602612" y="170337"/>
            <a:chExt cx="7168250" cy="276211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636A327-5891-47EF-A4C0-CDE7512B9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02612" y="725410"/>
              <a:ext cx="7168250" cy="2207042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0B08075-64D4-4AD3-A676-66FB91D59740}"/>
                </a:ext>
              </a:extLst>
            </p:cNvPr>
            <p:cNvSpPr/>
            <p:nvPr/>
          </p:nvSpPr>
          <p:spPr>
            <a:xfrm>
              <a:off x="6602612" y="170337"/>
              <a:ext cx="7168250" cy="46522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3200" dirty="0">
                  <a:solidFill>
                    <a:srgbClr val="FF0000"/>
                  </a:solidFill>
                </a:rPr>
                <a:t>MATRICES Formatting</a:t>
              </a:r>
              <a:endParaRPr lang="en-IN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1BF9339-A372-4A5E-8D48-77A87E41DA7F}"/>
              </a:ext>
            </a:extLst>
          </p:cNvPr>
          <p:cNvGrpSpPr/>
          <p:nvPr/>
        </p:nvGrpSpPr>
        <p:grpSpPr>
          <a:xfrm>
            <a:off x="7872482" y="3827495"/>
            <a:ext cx="6019982" cy="3984714"/>
            <a:chOff x="8085222" y="3559546"/>
            <a:chExt cx="5704379" cy="419148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A92EB6C-72DA-426F-8BB6-03D2A4A48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85222" y="4084205"/>
              <a:ext cx="5685640" cy="3666826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DDFE7A8-B750-4724-BF78-3EBC8FE235A5}"/>
                </a:ext>
              </a:extLst>
            </p:cNvPr>
            <p:cNvSpPr/>
            <p:nvPr/>
          </p:nvSpPr>
          <p:spPr>
            <a:xfrm>
              <a:off x="8085222" y="3559546"/>
              <a:ext cx="5704379" cy="46522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3200" dirty="0">
                  <a:solidFill>
                    <a:srgbClr val="FF0000"/>
                  </a:solidFill>
                </a:rPr>
                <a:t>BAR CHART Formatting</a:t>
              </a:r>
              <a:endParaRPr lang="en-IN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E94654-417C-490E-98D4-68044A69D2D5}"/>
              </a:ext>
            </a:extLst>
          </p:cNvPr>
          <p:cNvGrpSpPr/>
          <p:nvPr/>
        </p:nvGrpSpPr>
        <p:grpSpPr>
          <a:xfrm>
            <a:off x="431158" y="3827494"/>
            <a:ext cx="6703388" cy="3984714"/>
            <a:chOff x="599600" y="3832567"/>
            <a:chExt cx="7222906" cy="39847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570E10-8D38-4027-A5F3-A573DB4632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7332"/>
            <a:stretch/>
          </p:blipFill>
          <p:spPr>
            <a:xfrm>
              <a:off x="599600" y="4347346"/>
              <a:ext cx="7222906" cy="346993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CF8E754-F615-436C-8EFE-91E3821A8948}"/>
                </a:ext>
              </a:extLst>
            </p:cNvPr>
            <p:cNvSpPr/>
            <p:nvPr/>
          </p:nvSpPr>
          <p:spPr>
            <a:xfrm>
              <a:off x="599600" y="3832567"/>
              <a:ext cx="7222906" cy="46522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3200" dirty="0">
                  <a:solidFill>
                    <a:srgbClr val="FF0000"/>
                  </a:solidFill>
                </a:rPr>
                <a:t>CARD  Formatting</a:t>
              </a:r>
              <a:endParaRPr lang="en-IN" sz="32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35388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2BBD1-F27E-FD1A-5E29-2E40AD10E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1CBF49E-8463-6EA5-1563-3DB118B5E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E8858D-6EF7-46AC-B9E3-118B6ED3E2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528"/>
          <a:stretch/>
        </p:blipFill>
        <p:spPr>
          <a:xfrm>
            <a:off x="403975" y="284791"/>
            <a:ext cx="13731573" cy="320068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4F2F2A6-393B-4CB0-8E41-922CFC0FB8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0550"/>
          <a:stretch/>
        </p:blipFill>
        <p:spPr>
          <a:xfrm>
            <a:off x="403974" y="3969572"/>
            <a:ext cx="13731573" cy="334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666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2BBD1-F27E-FD1A-5E29-2E40AD10E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1CBF49E-8463-6EA5-1563-3DB118B5E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FC3F46-DC39-409D-BB52-94593E8DD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533" y="723426"/>
            <a:ext cx="12241333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030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858</Words>
  <Application>Microsoft Office PowerPoint</Application>
  <PresentationFormat>Custom</PresentationFormat>
  <Paragraphs>136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Alibaba-PuHuiTi</vt:lpstr>
      <vt:lpstr>Arial</vt:lpstr>
      <vt:lpstr>Bahnschrift Condensed</vt:lpstr>
      <vt:lpstr>Baskerville Old Face</vt:lpstr>
      <vt:lpstr>Calibri</vt:lpstr>
      <vt:lpstr>Gabriola</vt:lpstr>
      <vt:lpstr>Lucida Calligraphy</vt:lpstr>
      <vt:lpstr>Viner Hand ITC</vt:lpstr>
      <vt:lpstr>Wingdings</vt:lpstr>
      <vt:lpstr>字体视界法棍体-字体视界法棍体</vt:lpstr>
      <vt:lpstr>思源黑体-Medium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TEJAS M S</cp:lastModifiedBy>
  <cp:revision>15</cp:revision>
  <dcterms:created xsi:type="dcterms:W3CDTF">2025-08-03T14:48:32Z</dcterms:created>
  <dcterms:modified xsi:type="dcterms:W3CDTF">2025-08-07T11:15:28Z</dcterms:modified>
</cp:coreProperties>
</file>